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14"/>
  </p:notesMasterIdLst>
  <p:sldIdLst>
    <p:sldId id="256" r:id="rId6"/>
    <p:sldId id="1490" r:id="rId7"/>
    <p:sldId id="1491" r:id="rId8"/>
    <p:sldId id="1492" r:id="rId9"/>
    <p:sldId id="1493" r:id="rId10"/>
    <p:sldId id="1494" r:id="rId11"/>
    <p:sldId id="1495" r:id="rId12"/>
    <p:sldId id="1140" r:id="rId1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ta038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185"/>
    <a:srgbClr val="ECF5E5"/>
    <a:srgbClr val="EEF6EA"/>
    <a:srgbClr val="9BBB5C"/>
    <a:srgbClr val="9966FF"/>
    <a:srgbClr val="445469"/>
    <a:srgbClr val="ED7D31"/>
    <a:srgbClr val="1F9A8E"/>
    <a:srgbClr val="5FB7A2"/>
    <a:srgbClr val="ECB4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9" autoAdjust="0"/>
    <p:restoredTop sz="82895" autoAdjust="0"/>
  </p:normalViewPr>
  <p:slideViewPr>
    <p:cSldViewPr>
      <p:cViewPr varScale="1">
        <p:scale>
          <a:sx n="79" d="100"/>
          <a:sy n="79" d="100"/>
        </p:scale>
        <p:origin x="644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35B50A-B74B-48BE-ADCD-747D796DF84F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70AF2C-B4BD-4E99-98BE-8B0B7AF39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93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70AF2C-B4BD-4E99-98BE-8B0B7AF39BA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86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F9CDC-4440-41B2-A579-483F9F867E31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C7BC0-9F3C-43A2-A566-82EB71359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C92A8-2929-4861-AB7F-111CE414F939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8FC0F-1556-4386-A1FF-709EE085D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29456-4C84-47AD-A8F2-913FA318CFE1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BB60F-1912-43D3-AA52-CC4B99E74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819400"/>
            <a:ext cx="12192000" cy="403860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191191"/>
            <a:ext cx="103632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712560"/>
            <a:ext cx="85344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F5F1-87C7-4FB4-A837-E64CE8FCE046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35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936D-FAEE-4257-A6B7-80DA1E70D2C4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36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7754-E41E-452B-99FB-D80CFF554482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65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5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1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23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79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35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91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47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D5EF-4D2E-4559-B2DE-2F36D8FD54E3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55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FAE5-6C97-45CF-B158-15755B506BBE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42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4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59" indent="0">
              <a:buNone/>
              <a:defRPr sz="2667" b="1"/>
            </a:lvl2pPr>
            <a:lvl3pPr marL="1219119" indent="0">
              <a:buNone/>
              <a:defRPr sz="2400" b="1"/>
            </a:lvl3pPr>
            <a:lvl4pPr marL="1828678" indent="0">
              <a:buNone/>
              <a:defRPr sz="2133" b="1"/>
            </a:lvl4pPr>
            <a:lvl5pPr marL="2438238" indent="0">
              <a:buNone/>
              <a:defRPr sz="2133" b="1"/>
            </a:lvl5pPr>
            <a:lvl6pPr marL="3047797" indent="0">
              <a:buNone/>
              <a:defRPr sz="2133" b="1"/>
            </a:lvl6pPr>
            <a:lvl7pPr marL="3657357" indent="0">
              <a:buNone/>
              <a:defRPr sz="2133" b="1"/>
            </a:lvl7pPr>
            <a:lvl8pPr marL="4266915" indent="0">
              <a:buNone/>
              <a:defRPr sz="2133" b="1"/>
            </a:lvl8pPr>
            <a:lvl9pPr marL="4876475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59" indent="0">
              <a:buNone/>
              <a:defRPr sz="2667" b="1"/>
            </a:lvl2pPr>
            <a:lvl3pPr marL="1219119" indent="0">
              <a:buNone/>
              <a:defRPr sz="2400" b="1"/>
            </a:lvl3pPr>
            <a:lvl4pPr marL="1828678" indent="0">
              <a:buNone/>
              <a:defRPr sz="2133" b="1"/>
            </a:lvl4pPr>
            <a:lvl5pPr marL="2438238" indent="0">
              <a:buNone/>
              <a:defRPr sz="2133" b="1"/>
            </a:lvl5pPr>
            <a:lvl6pPr marL="3047797" indent="0">
              <a:buNone/>
              <a:defRPr sz="2133" b="1"/>
            </a:lvl6pPr>
            <a:lvl7pPr marL="3657357" indent="0">
              <a:buNone/>
              <a:defRPr sz="2133" b="1"/>
            </a:lvl7pPr>
            <a:lvl8pPr marL="4266915" indent="0">
              <a:buNone/>
              <a:defRPr sz="2133" b="1"/>
            </a:lvl8pPr>
            <a:lvl9pPr marL="4876475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01F9-A419-421E-91FF-B6BD80FB7B33}" type="datetime1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18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2DF0-BF4C-41EB-9B78-6478FB82C3D9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2"/>
            <a:ext cx="10972800" cy="715961"/>
          </a:xfrm>
        </p:spPr>
        <p:txBody>
          <a:bodyPr>
            <a:normAutofit/>
          </a:bodyPr>
          <a:lstStyle>
            <a:lvl1pPr algn="l">
              <a:defRPr sz="373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11575"/>
            <a:ext cx="10972800" cy="508000"/>
          </a:xfrm>
        </p:spPr>
        <p:txBody>
          <a:bodyPr>
            <a:noAutofit/>
          </a:bodyPr>
          <a:lstStyle>
            <a:lvl1pPr marL="0" indent="0">
              <a:buNone/>
              <a:defRPr sz="186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733800"/>
            <a:ext cx="12192000" cy="3124200"/>
          </a:xfrm>
          <a:prstGeom prst="rect">
            <a:avLst/>
          </a:prstGeom>
          <a:gradFill flip="none" rotWithShape="1">
            <a:gsLst>
              <a:gs pos="30000">
                <a:srgbClr val="CBCBCB">
                  <a:alpha val="0"/>
                </a:srgbClr>
              </a:gs>
              <a:gs pos="0">
                <a:srgbClr val="5F5F5F">
                  <a:alpha val="14000"/>
                </a:srgbClr>
              </a:gs>
              <a:gs pos="63000">
                <a:srgbClr val="FFFFFF">
                  <a:alpha val="0"/>
                </a:srgbClr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99086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F256-DF7E-4856-9F48-EEC02CBCA17B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2"/>
            <a:ext cx="10972800" cy="715961"/>
          </a:xfrm>
        </p:spPr>
        <p:txBody>
          <a:bodyPr>
            <a:normAutofit/>
          </a:bodyPr>
          <a:lstStyle>
            <a:lvl1pPr algn="l">
              <a:defRPr sz="3733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90600"/>
            <a:ext cx="10972800" cy="508000"/>
          </a:xfrm>
        </p:spPr>
        <p:txBody>
          <a:bodyPr>
            <a:noAutofit/>
          </a:bodyPr>
          <a:lstStyle>
            <a:lvl1pPr marL="0" indent="0">
              <a:buNone/>
              <a:defRPr sz="1867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74763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884238"/>
          </a:xfrm>
        </p:spPr>
        <p:txBody>
          <a:bodyPr/>
          <a:lstStyle>
            <a:lvl1pPr algn="l"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Low">
              <a:defRPr sz="2800"/>
            </a:lvl1pPr>
            <a:lvl2pPr algn="justLow">
              <a:defRPr sz="2400"/>
            </a:lvl2pPr>
            <a:lvl3pPr algn="justLow">
              <a:defRPr sz="2000"/>
            </a:lvl3pPr>
            <a:lvl4pPr algn="justLow">
              <a:defRPr sz="1800"/>
            </a:lvl4pPr>
            <a:lvl5pPr algn="justLow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C793B-F465-4609-B772-AFB377ED9350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42D98-ED1C-41E5-8C4A-2F46CAC1F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E4D24-6BAD-49F5-B578-5D5124552F3A}" type="datetime1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90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8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59" indent="0">
              <a:buNone/>
              <a:defRPr sz="1600"/>
            </a:lvl2pPr>
            <a:lvl3pPr marL="1219119" indent="0">
              <a:buNone/>
              <a:defRPr sz="1333"/>
            </a:lvl3pPr>
            <a:lvl4pPr marL="1828678" indent="0">
              <a:buNone/>
              <a:defRPr sz="1200"/>
            </a:lvl4pPr>
            <a:lvl5pPr marL="2438238" indent="0">
              <a:buNone/>
              <a:defRPr sz="1200"/>
            </a:lvl5pPr>
            <a:lvl6pPr marL="3047797" indent="0">
              <a:buNone/>
              <a:defRPr sz="1200"/>
            </a:lvl6pPr>
            <a:lvl7pPr marL="3657357" indent="0">
              <a:buNone/>
              <a:defRPr sz="1200"/>
            </a:lvl7pPr>
            <a:lvl8pPr marL="4266915" indent="0">
              <a:buNone/>
              <a:defRPr sz="1200"/>
            </a:lvl8pPr>
            <a:lvl9pPr marL="487647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11226-5316-4EEE-912E-3B507F56F577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718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59" indent="0">
              <a:buNone/>
              <a:defRPr sz="3733"/>
            </a:lvl2pPr>
            <a:lvl3pPr marL="1219119" indent="0">
              <a:buNone/>
              <a:defRPr sz="3200"/>
            </a:lvl3pPr>
            <a:lvl4pPr marL="1828678" indent="0">
              <a:buNone/>
              <a:defRPr sz="2667"/>
            </a:lvl4pPr>
            <a:lvl5pPr marL="2438238" indent="0">
              <a:buNone/>
              <a:defRPr sz="2667"/>
            </a:lvl5pPr>
            <a:lvl6pPr marL="3047797" indent="0">
              <a:buNone/>
              <a:defRPr sz="2667"/>
            </a:lvl6pPr>
            <a:lvl7pPr marL="3657357" indent="0">
              <a:buNone/>
              <a:defRPr sz="2667"/>
            </a:lvl7pPr>
            <a:lvl8pPr marL="4266915" indent="0">
              <a:buNone/>
              <a:defRPr sz="2667"/>
            </a:lvl8pPr>
            <a:lvl9pPr marL="4876475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59" indent="0">
              <a:buNone/>
              <a:defRPr sz="1600"/>
            </a:lvl2pPr>
            <a:lvl3pPr marL="1219119" indent="0">
              <a:buNone/>
              <a:defRPr sz="1333"/>
            </a:lvl3pPr>
            <a:lvl4pPr marL="1828678" indent="0">
              <a:buNone/>
              <a:defRPr sz="1200"/>
            </a:lvl4pPr>
            <a:lvl5pPr marL="2438238" indent="0">
              <a:buNone/>
              <a:defRPr sz="1200"/>
            </a:lvl5pPr>
            <a:lvl6pPr marL="3047797" indent="0">
              <a:buNone/>
              <a:defRPr sz="1200"/>
            </a:lvl6pPr>
            <a:lvl7pPr marL="3657357" indent="0">
              <a:buNone/>
              <a:defRPr sz="1200"/>
            </a:lvl7pPr>
            <a:lvl8pPr marL="4266915" indent="0">
              <a:buNone/>
              <a:defRPr sz="1200"/>
            </a:lvl8pPr>
            <a:lvl9pPr marL="487647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C612-93CA-4E8D-87D0-FEDCAB357113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70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118E-0C30-49F0-8686-D10A524DA226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119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1352-2EAE-473C-88E3-5300425FD9AD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436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1DA-8F78-4992-80C5-F4C40F420C7B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7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5" y="2870637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D694-45DC-4E9E-96A7-11D50DB5B565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8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A5DB1-BF5F-4A0C-82AB-1796DAD83F28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C656A-7FA1-4813-80CC-5C30B9C9C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 algn="justLow">
              <a:defRPr sz="2800">
                <a:latin typeface="+mj-lt"/>
              </a:defRPr>
            </a:lvl1pPr>
            <a:lvl2pPr algn="justLow">
              <a:defRPr sz="2400">
                <a:latin typeface="+mj-lt"/>
              </a:defRPr>
            </a:lvl2pPr>
            <a:lvl3pPr algn="justLow">
              <a:defRPr sz="2000">
                <a:latin typeface="+mj-lt"/>
              </a:defRPr>
            </a:lvl3pPr>
            <a:lvl4pPr algn="justLow">
              <a:defRPr sz="1800">
                <a:latin typeface="+mj-lt"/>
              </a:defRPr>
            </a:lvl4pPr>
            <a:lvl5pPr algn="justLow"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 algn="justLow">
              <a:defRPr sz="2800">
                <a:latin typeface="+mj-lt"/>
              </a:defRPr>
            </a:lvl1pPr>
            <a:lvl2pPr algn="justLow">
              <a:defRPr sz="2400">
                <a:latin typeface="+mj-lt"/>
              </a:defRPr>
            </a:lvl2pPr>
            <a:lvl3pPr algn="justLow">
              <a:defRPr sz="2000">
                <a:latin typeface="+mj-lt"/>
              </a:defRPr>
            </a:lvl3pPr>
            <a:lvl4pPr algn="justLow">
              <a:defRPr sz="1800">
                <a:latin typeface="+mj-lt"/>
              </a:defRPr>
            </a:lvl4pPr>
            <a:lvl5pPr algn="justLow"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09A0C46A-9BA6-4B64-90E5-B189BEC13F4F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53E8FC5E-D379-4B7F-9FC8-18F5ED9C5C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884238"/>
          </a:xfrm>
        </p:spPr>
        <p:txBody>
          <a:bodyPr/>
          <a:lstStyle>
            <a:lvl1pPr algn="l"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17DA1-6F8B-4490-8D67-1CD13E51D643}" type="datetime1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FE886-FBC2-4056-AE00-CD0D36FD6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BF687-62DC-4A51-B802-D966CE49F5A5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1236E-DD06-4D29-BAB8-D79D4E54F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E8EF3-3866-456A-91BC-388CF2A7A72B}" type="datetime1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524AC-9FF4-4FC9-9472-6914F5433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2A6B9-CE97-4D8A-87BD-642936BC95AD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50A8C-9114-4CD0-87BC-DA9244E6D7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98A2F-8222-4881-8DAB-AC37847EEAB2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6EF26-772F-4441-9375-BF67463D0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0AA075-2741-4159-A8F3-408285B904FA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7B4CDC-1C09-458D-96D4-E33D53D7F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›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2000">
              <a:srgbClr val="EEEEEE"/>
            </a:gs>
            <a:gs pos="41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0" cy="711081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0" cy="49877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6585-6143-4CD5-8B27-2CED045C3ACB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3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hf hdr="0" ftr="0" dt="0"/>
  <p:txStyles>
    <p:titleStyle>
      <a:lvl1pPr algn="l" defTabSz="1219119" rtl="0" eaLnBrk="1" latinLnBrk="0" hangingPunct="1">
        <a:spcBef>
          <a:spcPct val="0"/>
        </a:spcBef>
        <a:buNone/>
        <a:defRPr sz="32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457170" indent="-457170" algn="l" defTabSz="1219119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534" indent="-380974" algn="l" defTabSz="1219119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898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459" indent="-304780" algn="l" defTabSz="121911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3017" indent="-304780" algn="l" defTabSz="121911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576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36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95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54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9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9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78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38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97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57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15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75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43200" y="838202"/>
            <a:ext cx="8991600" cy="1323439"/>
          </a:xfrm>
          <a:prstGeom prst="rect">
            <a:avLst/>
          </a:prstGeom>
          <a:solidFill>
            <a:schemeClr val="tx1"/>
          </a:solidFill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b="0" dirty="0"/>
              <a:t>eTransformation PMO Recommended </a:t>
            </a:r>
          </a:p>
          <a:p>
            <a:r>
              <a:rPr lang="en-US" b="0" dirty="0"/>
              <a:t>Minimum Weekly Meeting Elements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00400" y="4648200"/>
            <a:ext cx="2819400" cy="457200"/>
          </a:xfrm>
        </p:spPr>
        <p:txBody>
          <a:bodyPr/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Version </a:t>
            </a:r>
            <a:r>
              <a:rPr lang="en-US" sz="1800">
                <a:solidFill>
                  <a:schemeClr val="tx1"/>
                </a:solidFill>
              </a:rPr>
              <a:t>1- April 2019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" name="Subtitle 4">
            <a:extLst>
              <a:ext uri="{FF2B5EF4-FFF2-40B4-BE49-F238E27FC236}">
                <a16:creationId xmlns:a16="http://schemas.microsoft.com/office/drawing/2014/main" id="{169A19C8-6B97-4A33-81D3-B82ECFAEA736}"/>
              </a:ext>
            </a:extLst>
          </p:cNvPr>
          <p:cNvSpPr txBox="1">
            <a:spLocks/>
          </p:cNvSpPr>
          <p:nvPr/>
        </p:nvSpPr>
        <p:spPr bwMode="auto">
          <a:xfrm>
            <a:off x="3198303" y="5181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chemeClr val="tx1"/>
                </a:solidFill>
              </a:rPr>
              <a:t>PMO Team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57A2C7-6DFE-4F22-936E-16D71E59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AC7BC0-9F3C-43A2-A566-82EB7135943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Phases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of projects phases with start and end date.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5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Dashboard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 </a:t>
            </a:r>
            <a:r>
              <a:rPr lang="en-IN" dirty="0"/>
              <a:t>Phase Wise Status</a:t>
            </a:r>
          </a:p>
          <a:p>
            <a:pPr marL="0" indent="0">
              <a:buNone/>
            </a:pPr>
            <a:r>
              <a:rPr lang="en-US" dirty="0"/>
              <a:t> comparing between Planned an Actual </a:t>
            </a:r>
            <a:r>
              <a:rPr lang="en-US" b="1" dirty="0"/>
              <a:t>phases</a:t>
            </a:r>
            <a:r>
              <a:rPr lang="en-US" dirty="0"/>
              <a:t> (where each phase reach)</a:t>
            </a:r>
          </a:p>
          <a:p>
            <a:pPr marL="0" indent="0">
              <a:buNone/>
            </a:pPr>
            <a:r>
              <a:rPr lang="en-US" dirty="0"/>
              <a:t>2- </a:t>
            </a:r>
            <a:r>
              <a:rPr lang="en-IN" dirty="0">
                <a:solidFill>
                  <a:prstClr val="black">
                    <a:lumMod val="65000"/>
                    <a:lumOff val="35000"/>
                  </a:prstClr>
                </a:solidFill>
              </a:rPr>
              <a:t>Overall Project Status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Overall</a:t>
            </a:r>
            <a:r>
              <a:rPr lang="en-US" dirty="0">
                <a:solidFill>
                  <a:srgbClr val="FF0000"/>
                </a:solidFill>
              </a:rPr>
              <a:t> % completion of project.</a:t>
            </a:r>
          </a:p>
          <a:p>
            <a:pPr marL="0" indent="0">
              <a:buNone/>
            </a:pPr>
            <a:r>
              <a:rPr lang="en-US" dirty="0"/>
              <a:t>3-  </a:t>
            </a:r>
            <a:r>
              <a:rPr lang="en-IN" dirty="0"/>
              <a:t>Milestone Wise Status</a:t>
            </a:r>
          </a:p>
          <a:p>
            <a:pPr marL="0" indent="0">
              <a:buNone/>
            </a:pPr>
            <a:r>
              <a:rPr lang="en-IN" dirty="0"/>
              <a:t> comparing between Planned and Actual </a:t>
            </a:r>
            <a:r>
              <a:rPr lang="en-IN" b="1" dirty="0"/>
              <a:t>milestones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56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1043056">
              <a:lnSpc>
                <a:spcPct val="90000"/>
              </a:lnSpc>
              <a:spcBef>
                <a:spcPts val="114"/>
              </a:spcBef>
              <a:spcAft>
                <a:spcPts val="114"/>
              </a:spcAft>
              <a:defRPr/>
            </a:pPr>
            <a:r>
              <a:rPr lang="en-US" dirty="0"/>
              <a:t>Project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>
                <a:solidFill>
                  <a:schemeClr val="tx2"/>
                </a:solidFill>
                <a:cs typeface="Arial" panose="020B0604020202020204" pitchFamily="34" charset="0"/>
              </a:rPr>
              <a:t>Key achievements this period</a:t>
            </a:r>
          </a:p>
          <a:p>
            <a:r>
              <a:rPr lang="en-GB" b="1" dirty="0">
                <a:solidFill>
                  <a:schemeClr val="tx2"/>
                </a:solidFill>
                <a:cs typeface="Arial" panose="020B0604020202020204" pitchFamily="34" charset="0"/>
              </a:rPr>
              <a:t>Activities behind schedule</a:t>
            </a:r>
            <a:endParaRPr lang="en-US" b="1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FF0000"/>
                </a:solidFill>
                <a:cs typeface="Arial" panose="020B0604020202020204" pitchFamily="34" charset="0"/>
              </a:rPr>
              <a:t>Key Risks / Issues</a:t>
            </a:r>
          </a:p>
          <a:p>
            <a:r>
              <a:rPr lang="en-US" b="1" dirty="0">
                <a:solidFill>
                  <a:schemeClr val="tx2"/>
                </a:solidFill>
                <a:ea typeface="ＭＳ Ｐゴシック" charset="-128"/>
                <a:cs typeface="Arial" panose="020B0604020202020204" pitchFamily="34" charset="0"/>
              </a:rPr>
              <a:t> </a:t>
            </a:r>
            <a:r>
              <a:rPr lang="en-GB" b="1" dirty="0">
                <a:solidFill>
                  <a:schemeClr val="tx2"/>
                </a:solidFill>
                <a:ea typeface="ＭＳ Ｐゴシック" charset="-128"/>
                <a:cs typeface="Arial" panose="020B0604020202020204" pitchFamily="34" charset="0"/>
              </a:rPr>
              <a:t>Key activities for the next period</a:t>
            </a:r>
          </a:p>
          <a:p>
            <a:r>
              <a:rPr lang="en-US" b="1" dirty="0">
                <a:solidFill>
                  <a:schemeClr val="tx2"/>
                </a:solidFill>
                <a:cs typeface="Arial" panose="020B0604020202020204" pitchFamily="34" charset="0"/>
              </a:rPr>
              <a:t>Actual Vs Planned Completion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74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Meetings Scheduled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Details of weekly meeting like date, start date … etc..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59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Milestone Status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in each phase there are many tasks , state the status for each one, whether delay, completed, In progress or  not started.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24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1043056">
              <a:lnSpc>
                <a:spcPct val="90000"/>
              </a:lnSpc>
              <a:spcBef>
                <a:spcPts val="114"/>
              </a:spcBef>
              <a:spcAft>
                <a:spcPts val="114"/>
              </a:spcAft>
              <a:defRPr/>
            </a:pPr>
            <a:r>
              <a:rPr lang="en-US" dirty="0"/>
              <a:t>Next meeting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Next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Date of next meeting.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59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460" y="1371603"/>
            <a:ext cx="2195543" cy="264405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05403" y="4495803"/>
            <a:ext cx="2120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9C8EB-6413-4B66-BDA9-F3A3A513E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524AC-9FF4-4FC9-9472-6914F543311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16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slidemodel.com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FA7520FF05DD4EB0085BEFAFD5D5D2" ma:contentTypeVersion="2" ma:contentTypeDescription="Create a new document." ma:contentTypeScope="" ma:versionID="0d4377ca219339e692b9e0fffd50a92a">
  <xsd:schema xmlns:xsd="http://www.w3.org/2001/XMLSchema" xmlns:xs="http://www.w3.org/2001/XMLSchema" xmlns:p="http://schemas.microsoft.com/office/2006/metadata/properties" xmlns:ns1="http://schemas.microsoft.com/sharepoint/v3" xmlns:ns2="57b2035c-8ee1-4930-b65d-ae4ad38e4e56" targetNamespace="http://schemas.microsoft.com/office/2006/metadata/properties" ma:root="true" ma:fieldsID="5b54bd669df9bcf1294f7335989bfcb5" ns1:_="" ns2:_="">
    <xsd:import namespace="http://schemas.microsoft.com/sharepoint/v3"/>
    <xsd:import namespace="57b2035c-8ee1-4930-b65d-ae4ad38e4e5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b2035c-8ee1-4930-b65d-ae4ad38e4e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8BD863-13C8-4316-9700-28D7789B53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7b2035c-8ee1-4930-b65d-ae4ad38e4e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0E86F5-AA6B-4431-804F-24CB05F593F1}">
  <ds:schemaRefs>
    <ds:schemaRef ds:uri="57b2035c-8ee1-4930-b65d-ae4ad38e4e56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sharepoint/v3"/>
    <ds:schemaRef ds:uri="http://purl.org/dc/elements/1.1/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7E3D64C-4A83-4154-A7D4-72DDF6ECFE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88913</TotalTime>
  <Words>158</Words>
  <Application>Microsoft Office PowerPoint</Application>
  <PresentationFormat>Widescreen</PresentationFormat>
  <Paragraphs>35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Open Sans</vt:lpstr>
      <vt:lpstr>Office Theme</vt:lpstr>
      <vt:lpstr>1_Office Theme</vt:lpstr>
      <vt:lpstr>PowerPoint Presentation</vt:lpstr>
      <vt:lpstr>Project Phases </vt:lpstr>
      <vt:lpstr>Project Dashboard </vt:lpstr>
      <vt:lpstr>Project Status</vt:lpstr>
      <vt:lpstr>Meetings Scheduled </vt:lpstr>
      <vt:lpstr>Project Milestone Status </vt:lpstr>
      <vt:lpstr>Next meeting Next Meeting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PMO Managed Operation Standardisation</dc:title>
  <dc:subject>MOPS Minimum Parameters</dc:subject>
  <dc:creator>ITA PMO</dc:creator>
  <cp:keywords>PMO</cp:keywords>
  <cp:lastModifiedBy>Noof Sulaiyam Salim al-Harrasi</cp:lastModifiedBy>
  <cp:revision>3554</cp:revision>
  <dcterms:created xsi:type="dcterms:W3CDTF">2006-08-16T00:00:00Z</dcterms:created>
  <dcterms:modified xsi:type="dcterms:W3CDTF">2024-05-15T07:08:27Z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0x01010008FA7520FF05DD4EB0085BEFAFD5D5D2</vt:lpwstr>
  </property>
</Properties>
</file>