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24"/>
  </p:notesMasterIdLst>
  <p:sldIdLst>
    <p:sldId id="256" r:id="rId6"/>
    <p:sldId id="1475" r:id="rId7"/>
    <p:sldId id="1493" r:id="rId8"/>
    <p:sldId id="1476" r:id="rId9"/>
    <p:sldId id="1495" r:id="rId10"/>
    <p:sldId id="1494" r:id="rId11"/>
    <p:sldId id="1483" r:id="rId12"/>
    <p:sldId id="1497" r:id="rId13"/>
    <p:sldId id="1498" r:id="rId14"/>
    <p:sldId id="1499" r:id="rId15"/>
    <p:sldId id="1500" r:id="rId16"/>
    <p:sldId id="1491" r:id="rId17"/>
    <p:sldId id="1492" r:id="rId18"/>
    <p:sldId id="1502" r:id="rId19"/>
    <p:sldId id="1503" r:id="rId20"/>
    <p:sldId id="1501" r:id="rId21"/>
    <p:sldId id="1485" r:id="rId22"/>
    <p:sldId id="1140" r:id="rId2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ta038" initials="i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185"/>
    <a:srgbClr val="ECF5E5"/>
    <a:srgbClr val="EEF6EA"/>
    <a:srgbClr val="9BBB5C"/>
    <a:srgbClr val="9966FF"/>
    <a:srgbClr val="445469"/>
    <a:srgbClr val="ED7D31"/>
    <a:srgbClr val="1F9A8E"/>
    <a:srgbClr val="5FB7A2"/>
    <a:srgbClr val="ECB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82895" autoAdjust="0"/>
  </p:normalViewPr>
  <p:slideViewPr>
    <p:cSldViewPr>
      <p:cViewPr varScale="1">
        <p:scale>
          <a:sx n="79" d="100"/>
          <a:sy n="79" d="100"/>
        </p:scale>
        <p:origin x="64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35B50A-B74B-48BE-ADCD-747D796DF84F}" type="datetimeFigureOut">
              <a:rPr lang="en-US"/>
              <a:pPr>
                <a:defRPr/>
              </a:pPr>
              <a:t>5/15/2024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70AF2C-B4BD-4E99-98BE-8B0B7AF39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93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70AF2C-B4BD-4E99-98BE-8B0B7AF39BA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86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F9CDC-4440-41B2-A579-483F9F867E3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C7BC0-9F3C-43A2-A566-82EB71359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C92A8-2929-4861-AB7F-111CE414F939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8FC0F-1556-4386-A1FF-709EE085D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29456-4C84-47AD-A8F2-913FA318CFE1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BB60F-1912-43D3-AA52-CC4B99E7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819400"/>
            <a:ext cx="12192000" cy="40386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191191"/>
            <a:ext cx="103632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712560"/>
            <a:ext cx="85344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F5F1-87C7-4FB4-A837-E64CE8FCE04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35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C936D-FAEE-4257-A6B7-80DA1E70D2C4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36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B7754-E41E-452B-99FB-D80CFF554482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65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5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1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79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3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1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47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D5EF-4D2E-4559-B2DE-2F36D8FD54E3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CFAE5-6C97-45CF-B158-15755B506BBE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4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4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59" indent="0">
              <a:buNone/>
              <a:defRPr sz="2667" b="1"/>
            </a:lvl2pPr>
            <a:lvl3pPr marL="1219119" indent="0">
              <a:buNone/>
              <a:defRPr sz="2400" b="1"/>
            </a:lvl3pPr>
            <a:lvl4pPr marL="1828678" indent="0">
              <a:buNone/>
              <a:defRPr sz="2133" b="1"/>
            </a:lvl4pPr>
            <a:lvl5pPr marL="2438238" indent="0">
              <a:buNone/>
              <a:defRPr sz="2133" b="1"/>
            </a:lvl5pPr>
            <a:lvl6pPr marL="3047797" indent="0">
              <a:buNone/>
              <a:defRPr sz="2133" b="1"/>
            </a:lvl6pPr>
            <a:lvl7pPr marL="3657357" indent="0">
              <a:buNone/>
              <a:defRPr sz="2133" b="1"/>
            </a:lvl7pPr>
            <a:lvl8pPr marL="4266915" indent="0">
              <a:buNone/>
              <a:defRPr sz="2133" b="1"/>
            </a:lvl8pPr>
            <a:lvl9pPr marL="4876475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E01F9-A419-421E-91FF-B6BD80FB7B3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18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2DF0-BF4C-41EB-9B78-6478FB82C3D9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11575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733800"/>
            <a:ext cx="12192000" cy="3124200"/>
          </a:xfrm>
          <a:prstGeom prst="rect">
            <a:avLst/>
          </a:prstGeom>
          <a:gradFill flip="none" rotWithShape="1">
            <a:gsLst>
              <a:gs pos="30000">
                <a:srgbClr val="CBCBCB">
                  <a:alpha val="0"/>
                </a:srgbClr>
              </a:gs>
              <a:gs pos="0">
                <a:srgbClr val="5F5F5F">
                  <a:alpha val="14000"/>
                </a:srgbClr>
              </a:gs>
              <a:gs pos="63000">
                <a:srgbClr val="FFFFFF">
                  <a:alpha val="0"/>
                </a:srgbClr>
              </a:gs>
            </a:gsLst>
            <a:lin ang="5400000" scaled="0"/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399086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DF256-DF7E-4856-9F48-EEC02CBCA1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2"/>
            <a:ext cx="10972800" cy="715961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990600"/>
            <a:ext cx="10972800" cy="508000"/>
          </a:xfrm>
        </p:spPr>
        <p:txBody>
          <a:bodyPr>
            <a:noAutofit/>
          </a:bodyPr>
          <a:lstStyle>
            <a:lvl1pPr marL="0" indent="0">
              <a:buNone/>
              <a:defRPr sz="1867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7476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Low">
              <a:defRPr sz="2800"/>
            </a:lvl1pPr>
            <a:lvl2pPr algn="justLow">
              <a:defRPr sz="2400"/>
            </a:lvl2pPr>
            <a:lvl3pPr algn="justLow">
              <a:defRPr sz="2000"/>
            </a:lvl3pPr>
            <a:lvl4pPr algn="justLow">
              <a:defRPr sz="1800"/>
            </a:lvl4pPr>
            <a:lvl5pPr algn="justLow"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C793B-F465-4609-B772-AFB377ED9350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2D98-ED1C-41E5-8C4A-2F46CAC1F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E4D24-6BAD-49F5-B578-5D5124552F3A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90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8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11226-5316-4EEE-912E-3B507F56F577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718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59" indent="0">
              <a:buNone/>
              <a:defRPr sz="3733"/>
            </a:lvl2pPr>
            <a:lvl3pPr marL="1219119" indent="0">
              <a:buNone/>
              <a:defRPr sz="3200"/>
            </a:lvl3pPr>
            <a:lvl4pPr marL="1828678" indent="0">
              <a:buNone/>
              <a:defRPr sz="2667"/>
            </a:lvl4pPr>
            <a:lvl5pPr marL="2438238" indent="0">
              <a:buNone/>
              <a:defRPr sz="2667"/>
            </a:lvl5pPr>
            <a:lvl6pPr marL="3047797" indent="0">
              <a:buNone/>
              <a:defRPr sz="2667"/>
            </a:lvl6pPr>
            <a:lvl7pPr marL="3657357" indent="0">
              <a:buNone/>
              <a:defRPr sz="2667"/>
            </a:lvl7pPr>
            <a:lvl8pPr marL="4266915" indent="0">
              <a:buNone/>
              <a:defRPr sz="2667"/>
            </a:lvl8pPr>
            <a:lvl9pPr marL="4876475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59" indent="0">
              <a:buNone/>
              <a:defRPr sz="1600"/>
            </a:lvl2pPr>
            <a:lvl3pPr marL="1219119" indent="0">
              <a:buNone/>
              <a:defRPr sz="1333"/>
            </a:lvl3pPr>
            <a:lvl4pPr marL="1828678" indent="0">
              <a:buNone/>
              <a:defRPr sz="1200"/>
            </a:lvl4pPr>
            <a:lvl5pPr marL="2438238" indent="0">
              <a:buNone/>
              <a:defRPr sz="1200"/>
            </a:lvl5pPr>
            <a:lvl6pPr marL="3047797" indent="0">
              <a:buNone/>
              <a:defRPr sz="1200"/>
            </a:lvl6pPr>
            <a:lvl7pPr marL="3657357" indent="0">
              <a:buNone/>
              <a:defRPr sz="1200"/>
            </a:lvl7pPr>
            <a:lvl8pPr marL="4266915" indent="0">
              <a:buNone/>
              <a:defRPr sz="1200"/>
            </a:lvl8pPr>
            <a:lvl9pPr marL="487647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C612-93CA-4E8D-87D0-FEDCAB357113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70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118E-0C30-49F0-8686-D10A524DA226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11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91352-2EAE-473C-88E3-5300425FD9AD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436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B1DA-8F78-4992-80C5-F4C40F420C7B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7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5" y="2870637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D694-45DC-4E9E-96A7-11D50DB5B56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8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A5DB1-BF5F-4A0C-82AB-1796DAD83F28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C656A-7FA1-4813-80CC-5C30B9C9C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 algn="justLow">
              <a:defRPr sz="2800">
                <a:latin typeface="+mj-lt"/>
              </a:defRPr>
            </a:lvl1pPr>
            <a:lvl2pPr algn="justLow">
              <a:defRPr sz="2400">
                <a:latin typeface="+mj-lt"/>
              </a:defRPr>
            </a:lvl2pPr>
            <a:lvl3pPr algn="justLow">
              <a:defRPr sz="2000">
                <a:latin typeface="+mj-lt"/>
              </a:defRPr>
            </a:lvl3pPr>
            <a:lvl4pPr algn="justLow">
              <a:defRPr sz="1800">
                <a:latin typeface="+mj-lt"/>
              </a:defRPr>
            </a:lvl4pPr>
            <a:lvl5pPr algn="justLow">
              <a:defRPr sz="1800"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09A0C46A-9BA6-4B64-90E5-B189BEC13F4F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defRPr/>
            </a:pPr>
            <a:fld id="{53E8FC5E-D379-4B7F-9FC8-18F5ED9C5C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884238"/>
          </a:xfr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17DA1-6F8B-4490-8D67-1CD13E51D643}" type="datetime1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FE886-FBC2-4056-AE00-CD0D36FD6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F687-62DC-4A51-B802-D966CE49F5A5}" type="datetime1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1236E-DD06-4D29-BAB8-D79D4E54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8EF3-3866-456A-91BC-388CF2A7A72B}" type="datetime1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524AC-9FF4-4FC9-9472-6914F5433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2A6B9-CE97-4D8A-87BD-642936BC95AD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50A8C-9114-4CD0-87BC-DA9244E6D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8A2F-8222-4881-8DAB-AC37847EEAB2}" type="datetime1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6EF26-772F-4441-9375-BF67463D0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0AA075-2741-4159-A8F3-408285B904FA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7B4CDC-1C09-458D-96D4-E33D53D7F2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›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2000">
              <a:srgbClr val="EEEEEE"/>
            </a:gs>
            <a:gs pos="41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0" cy="711081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0" cy="49877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6585-6143-4CD5-8B27-2CED045C3ACB}" type="datetime1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3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9B1FA-81F2-4940-9AF3-5EAFB5D666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3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hf hdr="0" ftr="0" dt="0"/>
  <p:txStyles>
    <p:titleStyle>
      <a:lvl1pPr algn="l" defTabSz="1219119" rtl="0" eaLnBrk="1" latinLnBrk="0" hangingPunct="1">
        <a:spcBef>
          <a:spcPct val="0"/>
        </a:spcBef>
        <a:buNone/>
        <a:defRPr sz="32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457170" indent="-457170" algn="l" defTabSz="121911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534" indent="-380974" algn="l" defTabSz="1219119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898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459" indent="-304780" algn="l" defTabSz="121911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3017" indent="-304780" algn="l" defTabSz="121911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57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36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95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54" indent="-304780" algn="l" defTabSz="1219119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9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7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38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9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57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1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75" algn="l" defTabSz="121911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pmo@ita.gov.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43200" y="838202"/>
            <a:ext cx="8991600" cy="1323439"/>
          </a:xfrm>
          <a:prstGeom prst="rect">
            <a:avLst/>
          </a:prstGeom>
          <a:solidFill>
            <a:schemeClr val="tx1"/>
          </a:solidFill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b="0" dirty="0"/>
              <a:t>eTransformation PMO Recommended </a:t>
            </a:r>
          </a:p>
          <a:p>
            <a:r>
              <a:rPr lang="en-US" b="0" dirty="0"/>
              <a:t>Minimum Steering Committee Elements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00400" y="4648200"/>
            <a:ext cx="2819400" cy="457200"/>
          </a:xfrm>
        </p:spPr>
        <p:txBody>
          <a:bodyPr/>
          <a:lstStyle/>
          <a:p>
            <a:pPr algn="l"/>
            <a:r>
              <a:rPr lang="en-US" sz="1800" dirty="0">
                <a:solidFill>
                  <a:schemeClr val="tx1"/>
                </a:solidFill>
              </a:rPr>
              <a:t>Version 2- </a:t>
            </a:r>
            <a:r>
              <a:rPr lang="en-US" sz="1800">
                <a:solidFill>
                  <a:schemeClr val="tx1"/>
                </a:solidFill>
              </a:rPr>
              <a:t>Mar 2020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8" name="Subtitle 4">
            <a:extLst>
              <a:ext uri="{FF2B5EF4-FFF2-40B4-BE49-F238E27FC236}">
                <a16:creationId xmlns:a16="http://schemas.microsoft.com/office/drawing/2014/main" id="{169A19C8-6B97-4A33-81D3-B82ECFAEA736}"/>
              </a:ext>
            </a:extLst>
          </p:cNvPr>
          <p:cNvSpPr txBox="1">
            <a:spLocks/>
          </p:cNvSpPr>
          <p:nvPr/>
        </p:nvSpPr>
        <p:spPr bwMode="auto">
          <a:xfrm>
            <a:off x="3198303" y="5181600"/>
            <a:ext cx="2819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Calibri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chemeClr val="tx1"/>
                </a:solidFill>
              </a:rPr>
              <a:t>PMO Team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57A2C7-6DFE-4F22-936E-16D71E59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AC7BC0-9F3C-43A2-A566-82EB7135943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8467"/>
            <a:ext cx="9525000" cy="541867"/>
          </a:xfrm>
        </p:spPr>
        <p:txBody>
          <a:bodyPr/>
          <a:lstStyle/>
          <a:p>
            <a:r>
              <a:rPr lang="en-US" sz="3200" dirty="0"/>
              <a:t>Planned Steering Committee Schedule for the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calendar with all the planned dates for the Steering Committee. </a:t>
            </a:r>
          </a:p>
          <a:p>
            <a:r>
              <a:rPr lang="en-US" dirty="0"/>
              <a:t>It should be informed that Project team will inform the Steering committee member office to book the calendars for the whole duration of the project. </a:t>
            </a:r>
          </a:p>
          <a:p>
            <a:r>
              <a:rPr lang="en-US" dirty="0"/>
              <a:t>Steering Committee member support needed to inform his office the need to book the calendars and to ensure participation as much as possible in the planned meetings.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34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10972800" cy="884238"/>
          </a:xfrm>
        </p:spPr>
        <p:txBody>
          <a:bodyPr/>
          <a:lstStyle/>
          <a:p>
            <a:r>
              <a:rPr lang="en-IN" dirty="0"/>
              <a:t>Updates to the key action items from last steering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b="1" u="sng" dirty="0">
                <a:solidFill>
                  <a:srgbClr val="808080"/>
                </a:solidFill>
              </a:rPr>
              <a:t>Inputs from last steering committee </a:t>
            </a:r>
            <a:r>
              <a:rPr lang="en-IN" b="1" dirty="0">
                <a:solidFill>
                  <a:srgbClr val="808080"/>
                </a:solidFill>
              </a:rPr>
              <a:t>and </a:t>
            </a:r>
            <a:r>
              <a:rPr lang="en-IN" b="1" u="sng" dirty="0">
                <a:solidFill>
                  <a:srgbClr val="808080"/>
                </a:solidFill>
              </a:rPr>
              <a:t>action taken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03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9296400" cy="533400"/>
          </a:xfrm>
        </p:spPr>
        <p:txBody>
          <a:bodyPr/>
          <a:lstStyle/>
          <a:p>
            <a:r>
              <a:rPr lang="en-GB" dirty="0"/>
              <a:t>Project 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Statistics if the project has gone live.</a:t>
            </a:r>
          </a:p>
          <a:p>
            <a:r>
              <a:rPr lang="en-US" dirty="0"/>
              <a:t>Phases of projects that are completed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5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16933"/>
            <a:ext cx="9296400" cy="474133"/>
          </a:xfrm>
        </p:spPr>
        <p:txBody>
          <a:bodyPr/>
          <a:lstStyle/>
          <a:p>
            <a:r>
              <a:rPr lang="en-GB" dirty="0"/>
              <a:t>Planned activities for coming month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3"/>
            <a:ext cx="11582400" cy="4525963"/>
          </a:xfrm>
        </p:spPr>
        <p:txBody>
          <a:bodyPr/>
          <a:lstStyle/>
          <a:p>
            <a:r>
              <a:rPr lang="en-US" dirty="0"/>
              <a:t>An overview of the key activities that are planned in the coming month and before the next steering committee.</a:t>
            </a:r>
          </a:p>
          <a:p>
            <a:r>
              <a:rPr lang="en-US" dirty="0"/>
              <a:t>Any Support needed from the Steering Committee for the planned activities.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8942" y="13138"/>
            <a:ext cx="10972800" cy="471135"/>
          </a:xfrm>
        </p:spPr>
        <p:txBody>
          <a:bodyPr/>
          <a:lstStyle/>
          <a:p>
            <a:r>
              <a:rPr lang="en-US" dirty="0"/>
              <a:t>Transformation Mandate Status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pSp>
        <p:nvGrpSpPr>
          <p:cNvPr id="75" name="Group 91"/>
          <p:cNvGrpSpPr/>
          <p:nvPr/>
        </p:nvGrpSpPr>
        <p:grpSpPr>
          <a:xfrm>
            <a:off x="7235423" y="4181313"/>
            <a:ext cx="250159" cy="297145"/>
            <a:chOff x="7334250" y="3889375"/>
            <a:chExt cx="647700" cy="706438"/>
          </a:xfrm>
        </p:grpSpPr>
        <p:sp>
          <p:nvSpPr>
            <p:cNvPr id="76" name="Freeform 27"/>
            <p:cNvSpPr>
              <a:spLocks/>
            </p:cNvSpPr>
            <p:nvPr/>
          </p:nvSpPr>
          <p:spPr bwMode="auto">
            <a:xfrm>
              <a:off x="7866063" y="3889375"/>
              <a:ext cx="115887" cy="920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26"/>
                </a:cxn>
                <a:cxn ang="0">
                  <a:pos x="73" y="58"/>
                </a:cxn>
                <a:cxn ang="0">
                  <a:pos x="37" y="58"/>
                </a:cxn>
                <a:cxn ang="0">
                  <a:pos x="20" y="26"/>
                </a:cxn>
                <a:cxn ang="0">
                  <a:pos x="0" y="0"/>
                </a:cxn>
              </a:cxnLst>
              <a:rect l="0" t="0" r="r" b="b"/>
              <a:pathLst>
                <a:path w="73" h="58">
                  <a:moveTo>
                    <a:pt x="0" y="0"/>
                  </a:moveTo>
                  <a:lnTo>
                    <a:pt x="38" y="26"/>
                  </a:lnTo>
                  <a:lnTo>
                    <a:pt x="73" y="58"/>
                  </a:lnTo>
                  <a:lnTo>
                    <a:pt x="37" y="58"/>
                  </a:lnTo>
                  <a:lnTo>
                    <a:pt x="2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8"/>
            <p:cNvSpPr>
              <a:spLocks/>
            </p:cNvSpPr>
            <p:nvPr/>
          </p:nvSpPr>
          <p:spPr bwMode="auto">
            <a:xfrm>
              <a:off x="7642225" y="4525963"/>
              <a:ext cx="112712" cy="428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1" y="0"/>
                </a:cxn>
                <a:cxn ang="0">
                  <a:pos x="64" y="27"/>
                </a:cxn>
                <a:cxn ang="0">
                  <a:pos x="0" y="0"/>
                </a:cxn>
              </a:cxnLst>
              <a:rect l="0" t="0" r="r" b="b"/>
              <a:pathLst>
                <a:path w="71" h="27">
                  <a:moveTo>
                    <a:pt x="0" y="0"/>
                  </a:moveTo>
                  <a:lnTo>
                    <a:pt x="71" y="0"/>
                  </a:lnTo>
                  <a:lnTo>
                    <a:pt x="64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9"/>
            <p:cNvSpPr>
              <a:spLocks/>
            </p:cNvSpPr>
            <p:nvPr/>
          </p:nvSpPr>
          <p:spPr bwMode="auto">
            <a:xfrm>
              <a:off x="7775575" y="4525963"/>
              <a:ext cx="114300" cy="6667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58" y="22"/>
                </a:cxn>
                <a:cxn ang="0">
                  <a:pos x="43" y="42"/>
                </a:cxn>
                <a:cxn ang="0">
                  <a:pos x="0" y="34"/>
                </a:cxn>
                <a:cxn ang="0">
                  <a:pos x="3" y="17"/>
                </a:cxn>
                <a:cxn ang="0">
                  <a:pos x="8" y="0"/>
                </a:cxn>
              </a:cxnLst>
              <a:rect l="0" t="0" r="r" b="b"/>
              <a:pathLst>
                <a:path w="72" h="42">
                  <a:moveTo>
                    <a:pt x="8" y="0"/>
                  </a:moveTo>
                  <a:lnTo>
                    <a:pt x="72" y="0"/>
                  </a:lnTo>
                  <a:lnTo>
                    <a:pt x="58" y="22"/>
                  </a:lnTo>
                  <a:lnTo>
                    <a:pt x="43" y="42"/>
                  </a:lnTo>
                  <a:lnTo>
                    <a:pt x="0" y="34"/>
                  </a:lnTo>
                  <a:lnTo>
                    <a:pt x="3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40"/>
            <p:cNvSpPr>
              <a:spLocks/>
            </p:cNvSpPr>
            <p:nvPr/>
          </p:nvSpPr>
          <p:spPr bwMode="auto">
            <a:xfrm>
              <a:off x="7883525" y="4525963"/>
              <a:ext cx="98425" cy="69850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62" y="0"/>
                </a:cxn>
                <a:cxn ang="0">
                  <a:pos x="37" y="24"/>
                </a:cxn>
                <a:cxn ang="0">
                  <a:pos x="9" y="44"/>
                </a:cxn>
                <a:cxn ang="0">
                  <a:pos x="0" y="44"/>
                </a:cxn>
                <a:cxn ang="0">
                  <a:pos x="27" y="0"/>
                </a:cxn>
              </a:cxnLst>
              <a:rect l="0" t="0" r="r" b="b"/>
              <a:pathLst>
                <a:path w="62" h="44">
                  <a:moveTo>
                    <a:pt x="27" y="0"/>
                  </a:moveTo>
                  <a:lnTo>
                    <a:pt x="62" y="0"/>
                  </a:lnTo>
                  <a:lnTo>
                    <a:pt x="37" y="24"/>
                  </a:lnTo>
                  <a:lnTo>
                    <a:pt x="9" y="44"/>
                  </a:lnTo>
                  <a:lnTo>
                    <a:pt x="0" y="44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41"/>
            <p:cNvSpPr>
              <a:spLocks/>
            </p:cNvSpPr>
            <p:nvPr/>
          </p:nvSpPr>
          <p:spPr bwMode="auto">
            <a:xfrm>
              <a:off x="7440613" y="4352925"/>
              <a:ext cx="101600" cy="104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" y="0"/>
                </a:cxn>
                <a:cxn ang="0">
                  <a:pos x="59" y="34"/>
                </a:cxn>
                <a:cxn ang="0">
                  <a:pos x="64" y="66"/>
                </a:cxn>
                <a:cxn ang="0">
                  <a:pos x="30" y="34"/>
                </a:cxn>
                <a:cxn ang="0">
                  <a:pos x="0" y="0"/>
                </a:cxn>
              </a:cxnLst>
              <a:rect l="0" t="0" r="r" b="b"/>
              <a:pathLst>
                <a:path w="64" h="66">
                  <a:moveTo>
                    <a:pt x="0" y="0"/>
                  </a:moveTo>
                  <a:lnTo>
                    <a:pt x="57" y="0"/>
                  </a:lnTo>
                  <a:lnTo>
                    <a:pt x="59" y="34"/>
                  </a:lnTo>
                  <a:lnTo>
                    <a:pt x="64" y="66"/>
                  </a:lnTo>
                  <a:lnTo>
                    <a:pt x="3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43"/>
            <p:cNvSpPr>
              <a:spLocks/>
            </p:cNvSpPr>
            <p:nvPr/>
          </p:nvSpPr>
          <p:spPr bwMode="auto">
            <a:xfrm>
              <a:off x="7462838" y="4257675"/>
              <a:ext cx="65087" cy="66675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41" y="20"/>
                </a:cxn>
                <a:cxn ang="0">
                  <a:pos x="41" y="42"/>
                </a:cxn>
                <a:cxn ang="0">
                  <a:pos x="0" y="42"/>
                </a:cxn>
                <a:cxn ang="0">
                  <a:pos x="40" y="0"/>
                </a:cxn>
              </a:cxnLst>
              <a:rect l="0" t="0" r="r" b="b"/>
              <a:pathLst>
                <a:path w="41" h="42">
                  <a:moveTo>
                    <a:pt x="40" y="0"/>
                  </a:moveTo>
                  <a:lnTo>
                    <a:pt x="41" y="20"/>
                  </a:lnTo>
                  <a:lnTo>
                    <a:pt x="41" y="42"/>
                  </a:lnTo>
                  <a:lnTo>
                    <a:pt x="0" y="42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44"/>
            <p:cNvSpPr>
              <a:spLocks/>
            </p:cNvSpPr>
            <p:nvPr/>
          </p:nvSpPr>
          <p:spPr bwMode="auto">
            <a:xfrm>
              <a:off x="7392988" y="4183063"/>
              <a:ext cx="134937" cy="349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5" y="0"/>
                </a:cxn>
                <a:cxn ang="0">
                  <a:pos x="85" y="22"/>
                </a:cxn>
                <a:cxn ang="0">
                  <a:pos x="75" y="20"/>
                </a:cxn>
                <a:cxn ang="0">
                  <a:pos x="37" y="14"/>
                </a:cxn>
                <a:cxn ang="0">
                  <a:pos x="0" y="7"/>
                </a:cxn>
                <a:cxn ang="0">
                  <a:pos x="0" y="0"/>
                </a:cxn>
              </a:cxnLst>
              <a:rect l="0" t="0" r="r" b="b"/>
              <a:pathLst>
                <a:path w="85" h="22">
                  <a:moveTo>
                    <a:pt x="0" y="0"/>
                  </a:moveTo>
                  <a:lnTo>
                    <a:pt x="85" y="0"/>
                  </a:lnTo>
                  <a:lnTo>
                    <a:pt x="85" y="22"/>
                  </a:lnTo>
                  <a:lnTo>
                    <a:pt x="75" y="20"/>
                  </a:lnTo>
                  <a:lnTo>
                    <a:pt x="37" y="14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45"/>
            <p:cNvSpPr>
              <a:spLocks/>
            </p:cNvSpPr>
            <p:nvPr/>
          </p:nvSpPr>
          <p:spPr bwMode="auto">
            <a:xfrm>
              <a:off x="7334250" y="4183063"/>
              <a:ext cx="23812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15" y="4"/>
                </a:cxn>
                <a:cxn ang="0">
                  <a:pos x="9" y="2"/>
                </a:cxn>
                <a:cxn ang="0">
                  <a:pos x="0" y="0"/>
                </a:cxn>
              </a:cxnLst>
              <a:rect l="0" t="0" r="r" b="b"/>
              <a:pathLst>
                <a:path w="15" h="4">
                  <a:moveTo>
                    <a:pt x="0" y="0"/>
                  </a:moveTo>
                  <a:lnTo>
                    <a:pt x="15" y="0"/>
                  </a:lnTo>
                  <a:lnTo>
                    <a:pt x="15" y="4"/>
                  </a:lnTo>
                  <a:lnTo>
                    <a:pt x="9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96517" y="609600"/>
            <a:ext cx="1765480" cy="4287982"/>
            <a:chOff x="1888871" y="2036619"/>
            <a:chExt cx="1765480" cy="4287982"/>
          </a:xfrm>
        </p:grpSpPr>
        <p:grpSp>
          <p:nvGrpSpPr>
            <p:cNvPr id="85" name="Group 142"/>
            <p:cNvGrpSpPr/>
            <p:nvPr/>
          </p:nvGrpSpPr>
          <p:grpSpPr>
            <a:xfrm flipV="1">
              <a:off x="1888871" y="2036619"/>
              <a:ext cx="1765480" cy="4287982"/>
              <a:chOff x="828952" y="1371600"/>
              <a:chExt cx="1772960" cy="4729163"/>
            </a:xfrm>
          </p:grpSpPr>
          <p:sp>
            <p:nvSpPr>
              <p:cNvPr id="92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1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Rectangle 8"/>
              <p:cNvSpPr>
                <a:spLocks noChangeArrowheads="1"/>
              </p:cNvSpPr>
              <p:nvPr/>
            </p:nvSpPr>
            <p:spPr bwMode="auto">
              <a:xfrm flipH="1">
                <a:off x="828952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6" name="Group 161"/>
            <p:cNvGrpSpPr/>
            <p:nvPr/>
          </p:nvGrpSpPr>
          <p:grpSpPr>
            <a:xfrm>
              <a:off x="1975101" y="3540177"/>
              <a:ext cx="1593449" cy="1461223"/>
              <a:chOff x="836612" y="3395004"/>
              <a:chExt cx="1600200" cy="1611565"/>
            </a:xfrm>
          </p:grpSpPr>
          <p:sp>
            <p:nvSpPr>
              <p:cNvPr id="90" name="TextBox 89"/>
              <p:cNvSpPr txBox="1"/>
              <p:nvPr/>
            </p:nvSpPr>
            <p:spPr>
              <a:xfrm flipH="1">
                <a:off x="836612" y="3988240"/>
                <a:ext cx="1600200" cy="1018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8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Integrated with ROP, MOCI etc.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867370" y="3395004"/>
                <a:ext cx="152962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Integrations</a:t>
                </a:r>
              </a:p>
            </p:txBody>
          </p:sp>
        </p:grpSp>
        <p:sp>
          <p:nvSpPr>
            <p:cNvPr id="87" name="Oval 86"/>
            <p:cNvSpPr/>
            <p:nvPr/>
          </p:nvSpPr>
          <p:spPr>
            <a:xfrm>
              <a:off x="2284885" y="2243893"/>
              <a:ext cx="990888" cy="107914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02</a:t>
              </a:r>
            </a:p>
          </p:txBody>
        </p:sp>
        <p:sp>
          <p:nvSpPr>
            <p:cNvPr id="88" name="Freeform 17"/>
            <p:cNvSpPr>
              <a:spLocks noEditPoints="1"/>
            </p:cNvSpPr>
            <p:nvPr/>
          </p:nvSpPr>
          <p:spPr bwMode="auto">
            <a:xfrm>
              <a:off x="2633548" y="5670774"/>
              <a:ext cx="242802" cy="260420"/>
            </a:xfrm>
            <a:custGeom>
              <a:avLst/>
              <a:gdLst/>
              <a:ahLst/>
              <a:cxnLst>
                <a:cxn ang="0">
                  <a:pos x="127" y="150"/>
                </a:cxn>
                <a:cxn ang="0">
                  <a:pos x="134" y="251"/>
                </a:cxn>
                <a:cxn ang="0">
                  <a:pos x="231" y="276"/>
                </a:cxn>
                <a:cxn ang="0">
                  <a:pos x="284" y="189"/>
                </a:cxn>
                <a:cxn ang="0">
                  <a:pos x="219" y="114"/>
                </a:cxn>
                <a:cxn ang="0">
                  <a:pos x="261" y="5"/>
                </a:cxn>
                <a:cxn ang="0">
                  <a:pos x="269" y="22"/>
                </a:cxn>
                <a:cxn ang="0">
                  <a:pos x="276" y="52"/>
                </a:cxn>
                <a:cxn ang="0">
                  <a:pos x="318" y="65"/>
                </a:cxn>
                <a:cxn ang="0">
                  <a:pos x="341" y="57"/>
                </a:cxn>
                <a:cxn ang="0">
                  <a:pos x="361" y="88"/>
                </a:cxn>
                <a:cxn ang="0">
                  <a:pos x="343" y="117"/>
                </a:cxn>
                <a:cxn ang="0">
                  <a:pos x="366" y="159"/>
                </a:cxn>
                <a:cxn ang="0">
                  <a:pos x="395" y="170"/>
                </a:cxn>
                <a:cxn ang="0">
                  <a:pos x="390" y="204"/>
                </a:cxn>
                <a:cxn ang="0">
                  <a:pos x="366" y="212"/>
                </a:cxn>
                <a:cxn ang="0">
                  <a:pos x="360" y="236"/>
                </a:cxn>
                <a:cxn ang="0">
                  <a:pos x="353" y="254"/>
                </a:cxn>
                <a:cxn ang="0">
                  <a:pos x="373" y="279"/>
                </a:cxn>
                <a:cxn ang="0">
                  <a:pos x="358" y="311"/>
                </a:cxn>
                <a:cxn ang="0">
                  <a:pos x="336" y="309"/>
                </a:cxn>
                <a:cxn ang="0">
                  <a:pos x="316" y="311"/>
                </a:cxn>
                <a:cxn ang="0">
                  <a:pos x="288" y="349"/>
                </a:cxn>
                <a:cxn ang="0">
                  <a:pos x="284" y="373"/>
                </a:cxn>
                <a:cxn ang="0">
                  <a:pos x="246" y="375"/>
                </a:cxn>
                <a:cxn ang="0">
                  <a:pos x="231" y="358"/>
                </a:cxn>
                <a:cxn ang="0">
                  <a:pos x="187" y="363"/>
                </a:cxn>
                <a:cxn ang="0">
                  <a:pos x="177" y="383"/>
                </a:cxn>
                <a:cxn ang="0">
                  <a:pos x="164" y="390"/>
                </a:cxn>
                <a:cxn ang="0">
                  <a:pos x="132" y="375"/>
                </a:cxn>
                <a:cxn ang="0">
                  <a:pos x="131" y="344"/>
                </a:cxn>
                <a:cxn ang="0">
                  <a:pos x="87" y="324"/>
                </a:cxn>
                <a:cxn ang="0">
                  <a:pos x="62" y="336"/>
                </a:cxn>
                <a:cxn ang="0">
                  <a:pos x="39" y="304"/>
                </a:cxn>
                <a:cxn ang="0">
                  <a:pos x="55" y="281"/>
                </a:cxn>
                <a:cxn ang="0">
                  <a:pos x="42" y="241"/>
                </a:cxn>
                <a:cxn ang="0">
                  <a:pos x="12" y="236"/>
                </a:cxn>
                <a:cxn ang="0">
                  <a:pos x="0" y="202"/>
                </a:cxn>
                <a:cxn ang="0">
                  <a:pos x="12" y="187"/>
                </a:cxn>
                <a:cxn ang="0">
                  <a:pos x="37" y="172"/>
                </a:cxn>
                <a:cxn ang="0">
                  <a:pos x="40" y="157"/>
                </a:cxn>
                <a:cxn ang="0">
                  <a:pos x="44" y="135"/>
                </a:cxn>
                <a:cxn ang="0">
                  <a:pos x="24" y="119"/>
                </a:cxn>
                <a:cxn ang="0">
                  <a:pos x="35" y="82"/>
                </a:cxn>
                <a:cxn ang="0">
                  <a:pos x="60" y="87"/>
                </a:cxn>
                <a:cxn ang="0">
                  <a:pos x="82" y="83"/>
                </a:cxn>
                <a:cxn ang="0">
                  <a:pos x="100" y="37"/>
                </a:cxn>
                <a:cxn ang="0">
                  <a:pos x="125" y="8"/>
                </a:cxn>
                <a:cxn ang="0">
                  <a:pos x="149" y="27"/>
                </a:cxn>
                <a:cxn ang="0">
                  <a:pos x="204" y="33"/>
                </a:cxn>
                <a:cxn ang="0">
                  <a:pos x="222" y="10"/>
                </a:cxn>
              </a:cxnLst>
              <a:rect l="0" t="0" r="r" b="b"/>
              <a:pathLst>
                <a:path w="396" h="390">
                  <a:moveTo>
                    <a:pt x="192" y="112"/>
                  </a:moveTo>
                  <a:lnTo>
                    <a:pt x="167" y="117"/>
                  </a:lnTo>
                  <a:lnTo>
                    <a:pt x="144" y="130"/>
                  </a:lnTo>
                  <a:lnTo>
                    <a:pt x="127" y="150"/>
                  </a:lnTo>
                  <a:lnTo>
                    <a:pt x="115" y="175"/>
                  </a:lnTo>
                  <a:lnTo>
                    <a:pt x="114" y="204"/>
                  </a:lnTo>
                  <a:lnTo>
                    <a:pt x="120" y="229"/>
                  </a:lnTo>
                  <a:lnTo>
                    <a:pt x="134" y="251"/>
                  </a:lnTo>
                  <a:lnTo>
                    <a:pt x="154" y="269"/>
                  </a:lnTo>
                  <a:lnTo>
                    <a:pt x="179" y="279"/>
                  </a:lnTo>
                  <a:lnTo>
                    <a:pt x="206" y="281"/>
                  </a:lnTo>
                  <a:lnTo>
                    <a:pt x="231" y="276"/>
                  </a:lnTo>
                  <a:lnTo>
                    <a:pt x="254" y="261"/>
                  </a:lnTo>
                  <a:lnTo>
                    <a:pt x="271" y="241"/>
                  </a:lnTo>
                  <a:lnTo>
                    <a:pt x="283" y="216"/>
                  </a:lnTo>
                  <a:lnTo>
                    <a:pt x="284" y="189"/>
                  </a:lnTo>
                  <a:lnTo>
                    <a:pt x="279" y="164"/>
                  </a:lnTo>
                  <a:lnTo>
                    <a:pt x="264" y="140"/>
                  </a:lnTo>
                  <a:lnTo>
                    <a:pt x="244" y="124"/>
                  </a:lnTo>
                  <a:lnTo>
                    <a:pt x="219" y="114"/>
                  </a:lnTo>
                  <a:lnTo>
                    <a:pt x="192" y="112"/>
                  </a:lnTo>
                  <a:close/>
                  <a:moveTo>
                    <a:pt x="234" y="0"/>
                  </a:moveTo>
                  <a:lnTo>
                    <a:pt x="239" y="0"/>
                  </a:lnTo>
                  <a:lnTo>
                    <a:pt x="261" y="5"/>
                  </a:lnTo>
                  <a:lnTo>
                    <a:pt x="266" y="6"/>
                  </a:lnTo>
                  <a:lnTo>
                    <a:pt x="268" y="12"/>
                  </a:lnTo>
                  <a:lnTo>
                    <a:pt x="269" y="15"/>
                  </a:lnTo>
                  <a:lnTo>
                    <a:pt x="269" y="22"/>
                  </a:lnTo>
                  <a:lnTo>
                    <a:pt x="268" y="32"/>
                  </a:lnTo>
                  <a:lnTo>
                    <a:pt x="268" y="38"/>
                  </a:lnTo>
                  <a:lnTo>
                    <a:pt x="271" y="48"/>
                  </a:lnTo>
                  <a:lnTo>
                    <a:pt x="276" y="52"/>
                  </a:lnTo>
                  <a:lnTo>
                    <a:pt x="298" y="65"/>
                  </a:lnTo>
                  <a:lnTo>
                    <a:pt x="303" y="68"/>
                  </a:lnTo>
                  <a:lnTo>
                    <a:pt x="313" y="68"/>
                  </a:lnTo>
                  <a:lnTo>
                    <a:pt x="318" y="65"/>
                  </a:lnTo>
                  <a:lnTo>
                    <a:pt x="326" y="58"/>
                  </a:lnTo>
                  <a:lnTo>
                    <a:pt x="333" y="55"/>
                  </a:lnTo>
                  <a:lnTo>
                    <a:pt x="338" y="55"/>
                  </a:lnTo>
                  <a:lnTo>
                    <a:pt x="341" y="57"/>
                  </a:lnTo>
                  <a:lnTo>
                    <a:pt x="344" y="60"/>
                  </a:lnTo>
                  <a:lnTo>
                    <a:pt x="358" y="77"/>
                  </a:lnTo>
                  <a:lnTo>
                    <a:pt x="361" y="83"/>
                  </a:lnTo>
                  <a:lnTo>
                    <a:pt x="361" y="88"/>
                  </a:lnTo>
                  <a:lnTo>
                    <a:pt x="360" y="92"/>
                  </a:lnTo>
                  <a:lnTo>
                    <a:pt x="350" y="102"/>
                  </a:lnTo>
                  <a:lnTo>
                    <a:pt x="346" y="107"/>
                  </a:lnTo>
                  <a:lnTo>
                    <a:pt x="343" y="117"/>
                  </a:lnTo>
                  <a:lnTo>
                    <a:pt x="344" y="122"/>
                  </a:lnTo>
                  <a:lnTo>
                    <a:pt x="355" y="147"/>
                  </a:lnTo>
                  <a:lnTo>
                    <a:pt x="361" y="157"/>
                  </a:lnTo>
                  <a:lnTo>
                    <a:pt x="366" y="159"/>
                  </a:lnTo>
                  <a:lnTo>
                    <a:pt x="386" y="159"/>
                  </a:lnTo>
                  <a:lnTo>
                    <a:pt x="391" y="162"/>
                  </a:lnTo>
                  <a:lnTo>
                    <a:pt x="393" y="165"/>
                  </a:lnTo>
                  <a:lnTo>
                    <a:pt x="395" y="170"/>
                  </a:lnTo>
                  <a:lnTo>
                    <a:pt x="396" y="192"/>
                  </a:lnTo>
                  <a:lnTo>
                    <a:pt x="396" y="197"/>
                  </a:lnTo>
                  <a:lnTo>
                    <a:pt x="393" y="202"/>
                  </a:lnTo>
                  <a:lnTo>
                    <a:pt x="390" y="204"/>
                  </a:lnTo>
                  <a:lnTo>
                    <a:pt x="385" y="206"/>
                  </a:lnTo>
                  <a:lnTo>
                    <a:pt x="376" y="207"/>
                  </a:lnTo>
                  <a:lnTo>
                    <a:pt x="371" y="209"/>
                  </a:lnTo>
                  <a:lnTo>
                    <a:pt x="366" y="212"/>
                  </a:lnTo>
                  <a:lnTo>
                    <a:pt x="363" y="216"/>
                  </a:lnTo>
                  <a:lnTo>
                    <a:pt x="361" y="221"/>
                  </a:lnTo>
                  <a:lnTo>
                    <a:pt x="361" y="229"/>
                  </a:lnTo>
                  <a:lnTo>
                    <a:pt x="360" y="236"/>
                  </a:lnTo>
                  <a:lnTo>
                    <a:pt x="356" y="246"/>
                  </a:lnTo>
                  <a:lnTo>
                    <a:pt x="355" y="247"/>
                  </a:lnTo>
                  <a:lnTo>
                    <a:pt x="355" y="249"/>
                  </a:lnTo>
                  <a:lnTo>
                    <a:pt x="353" y="254"/>
                  </a:lnTo>
                  <a:lnTo>
                    <a:pt x="356" y="264"/>
                  </a:lnTo>
                  <a:lnTo>
                    <a:pt x="366" y="271"/>
                  </a:lnTo>
                  <a:lnTo>
                    <a:pt x="370" y="274"/>
                  </a:lnTo>
                  <a:lnTo>
                    <a:pt x="373" y="279"/>
                  </a:lnTo>
                  <a:lnTo>
                    <a:pt x="373" y="284"/>
                  </a:lnTo>
                  <a:lnTo>
                    <a:pt x="371" y="289"/>
                  </a:lnTo>
                  <a:lnTo>
                    <a:pt x="361" y="308"/>
                  </a:lnTo>
                  <a:lnTo>
                    <a:pt x="358" y="311"/>
                  </a:lnTo>
                  <a:lnTo>
                    <a:pt x="353" y="314"/>
                  </a:lnTo>
                  <a:lnTo>
                    <a:pt x="348" y="314"/>
                  </a:lnTo>
                  <a:lnTo>
                    <a:pt x="343" y="313"/>
                  </a:lnTo>
                  <a:lnTo>
                    <a:pt x="336" y="309"/>
                  </a:lnTo>
                  <a:lnTo>
                    <a:pt x="331" y="306"/>
                  </a:lnTo>
                  <a:lnTo>
                    <a:pt x="326" y="306"/>
                  </a:lnTo>
                  <a:lnTo>
                    <a:pt x="321" y="308"/>
                  </a:lnTo>
                  <a:lnTo>
                    <a:pt x="316" y="311"/>
                  </a:lnTo>
                  <a:lnTo>
                    <a:pt x="293" y="329"/>
                  </a:lnTo>
                  <a:lnTo>
                    <a:pt x="289" y="334"/>
                  </a:lnTo>
                  <a:lnTo>
                    <a:pt x="286" y="344"/>
                  </a:lnTo>
                  <a:lnTo>
                    <a:pt x="288" y="349"/>
                  </a:lnTo>
                  <a:lnTo>
                    <a:pt x="291" y="354"/>
                  </a:lnTo>
                  <a:lnTo>
                    <a:pt x="291" y="363"/>
                  </a:lnTo>
                  <a:lnTo>
                    <a:pt x="288" y="370"/>
                  </a:lnTo>
                  <a:lnTo>
                    <a:pt x="284" y="373"/>
                  </a:lnTo>
                  <a:lnTo>
                    <a:pt x="264" y="381"/>
                  </a:lnTo>
                  <a:lnTo>
                    <a:pt x="259" y="383"/>
                  </a:lnTo>
                  <a:lnTo>
                    <a:pt x="249" y="380"/>
                  </a:lnTo>
                  <a:lnTo>
                    <a:pt x="246" y="375"/>
                  </a:lnTo>
                  <a:lnTo>
                    <a:pt x="243" y="368"/>
                  </a:lnTo>
                  <a:lnTo>
                    <a:pt x="241" y="363"/>
                  </a:lnTo>
                  <a:lnTo>
                    <a:pt x="236" y="360"/>
                  </a:lnTo>
                  <a:lnTo>
                    <a:pt x="231" y="358"/>
                  </a:lnTo>
                  <a:lnTo>
                    <a:pt x="224" y="358"/>
                  </a:lnTo>
                  <a:lnTo>
                    <a:pt x="197" y="360"/>
                  </a:lnTo>
                  <a:lnTo>
                    <a:pt x="191" y="361"/>
                  </a:lnTo>
                  <a:lnTo>
                    <a:pt x="187" y="363"/>
                  </a:lnTo>
                  <a:lnTo>
                    <a:pt x="182" y="366"/>
                  </a:lnTo>
                  <a:lnTo>
                    <a:pt x="181" y="371"/>
                  </a:lnTo>
                  <a:lnTo>
                    <a:pt x="179" y="378"/>
                  </a:lnTo>
                  <a:lnTo>
                    <a:pt x="177" y="383"/>
                  </a:lnTo>
                  <a:lnTo>
                    <a:pt x="176" y="386"/>
                  </a:lnTo>
                  <a:lnTo>
                    <a:pt x="172" y="388"/>
                  </a:lnTo>
                  <a:lnTo>
                    <a:pt x="167" y="390"/>
                  </a:lnTo>
                  <a:lnTo>
                    <a:pt x="164" y="390"/>
                  </a:lnTo>
                  <a:lnTo>
                    <a:pt x="142" y="385"/>
                  </a:lnTo>
                  <a:lnTo>
                    <a:pt x="137" y="383"/>
                  </a:lnTo>
                  <a:lnTo>
                    <a:pt x="134" y="380"/>
                  </a:lnTo>
                  <a:lnTo>
                    <a:pt x="132" y="375"/>
                  </a:lnTo>
                  <a:lnTo>
                    <a:pt x="132" y="370"/>
                  </a:lnTo>
                  <a:lnTo>
                    <a:pt x="134" y="361"/>
                  </a:lnTo>
                  <a:lnTo>
                    <a:pt x="134" y="354"/>
                  </a:lnTo>
                  <a:lnTo>
                    <a:pt x="131" y="344"/>
                  </a:lnTo>
                  <a:lnTo>
                    <a:pt x="125" y="341"/>
                  </a:lnTo>
                  <a:lnTo>
                    <a:pt x="102" y="328"/>
                  </a:lnTo>
                  <a:lnTo>
                    <a:pt x="97" y="324"/>
                  </a:lnTo>
                  <a:lnTo>
                    <a:pt x="87" y="324"/>
                  </a:lnTo>
                  <a:lnTo>
                    <a:pt x="82" y="328"/>
                  </a:lnTo>
                  <a:lnTo>
                    <a:pt x="75" y="333"/>
                  </a:lnTo>
                  <a:lnTo>
                    <a:pt x="70" y="336"/>
                  </a:lnTo>
                  <a:lnTo>
                    <a:pt x="62" y="336"/>
                  </a:lnTo>
                  <a:lnTo>
                    <a:pt x="57" y="333"/>
                  </a:lnTo>
                  <a:lnTo>
                    <a:pt x="42" y="316"/>
                  </a:lnTo>
                  <a:lnTo>
                    <a:pt x="39" y="309"/>
                  </a:lnTo>
                  <a:lnTo>
                    <a:pt x="39" y="304"/>
                  </a:lnTo>
                  <a:lnTo>
                    <a:pt x="40" y="301"/>
                  </a:lnTo>
                  <a:lnTo>
                    <a:pt x="50" y="291"/>
                  </a:lnTo>
                  <a:lnTo>
                    <a:pt x="54" y="286"/>
                  </a:lnTo>
                  <a:lnTo>
                    <a:pt x="55" y="281"/>
                  </a:lnTo>
                  <a:lnTo>
                    <a:pt x="55" y="276"/>
                  </a:lnTo>
                  <a:lnTo>
                    <a:pt x="54" y="271"/>
                  </a:lnTo>
                  <a:lnTo>
                    <a:pt x="44" y="246"/>
                  </a:lnTo>
                  <a:lnTo>
                    <a:pt x="42" y="241"/>
                  </a:lnTo>
                  <a:lnTo>
                    <a:pt x="37" y="237"/>
                  </a:lnTo>
                  <a:lnTo>
                    <a:pt x="27" y="234"/>
                  </a:lnTo>
                  <a:lnTo>
                    <a:pt x="17" y="236"/>
                  </a:lnTo>
                  <a:lnTo>
                    <a:pt x="12" y="236"/>
                  </a:lnTo>
                  <a:lnTo>
                    <a:pt x="7" y="232"/>
                  </a:lnTo>
                  <a:lnTo>
                    <a:pt x="3" y="229"/>
                  </a:lnTo>
                  <a:lnTo>
                    <a:pt x="2" y="224"/>
                  </a:lnTo>
                  <a:lnTo>
                    <a:pt x="0" y="202"/>
                  </a:lnTo>
                  <a:lnTo>
                    <a:pt x="0" y="197"/>
                  </a:lnTo>
                  <a:lnTo>
                    <a:pt x="2" y="192"/>
                  </a:lnTo>
                  <a:lnTo>
                    <a:pt x="7" y="189"/>
                  </a:lnTo>
                  <a:lnTo>
                    <a:pt x="12" y="187"/>
                  </a:lnTo>
                  <a:lnTo>
                    <a:pt x="24" y="187"/>
                  </a:lnTo>
                  <a:lnTo>
                    <a:pt x="29" y="186"/>
                  </a:lnTo>
                  <a:lnTo>
                    <a:pt x="34" y="182"/>
                  </a:lnTo>
                  <a:lnTo>
                    <a:pt x="37" y="172"/>
                  </a:lnTo>
                  <a:lnTo>
                    <a:pt x="37" y="170"/>
                  </a:lnTo>
                  <a:lnTo>
                    <a:pt x="39" y="169"/>
                  </a:lnTo>
                  <a:lnTo>
                    <a:pt x="39" y="164"/>
                  </a:lnTo>
                  <a:lnTo>
                    <a:pt x="40" y="157"/>
                  </a:lnTo>
                  <a:lnTo>
                    <a:pt x="42" y="152"/>
                  </a:lnTo>
                  <a:lnTo>
                    <a:pt x="42" y="149"/>
                  </a:lnTo>
                  <a:lnTo>
                    <a:pt x="44" y="147"/>
                  </a:lnTo>
                  <a:lnTo>
                    <a:pt x="44" y="135"/>
                  </a:lnTo>
                  <a:lnTo>
                    <a:pt x="40" y="130"/>
                  </a:lnTo>
                  <a:lnTo>
                    <a:pt x="37" y="127"/>
                  </a:lnTo>
                  <a:lnTo>
                    <a:pt x="27" y="122"/>
                  </a:lnTo>
                  <a:lnTo>
                    <a:pt x="24" y="119"/>
                  </a:lnTo>
                  <a:lnTo>
                    <a:pt x="20" y="112"/>
                  </a:lnTo>
                  <a:lnTo>
                    <a:pt x="20" y="109"/>
                  </a:lnTo>
                  <a:lnTo>
                    <a:pt x="32" y="85"/>
                  </a:lnTo>
                  <a:lnTo>
                    <a:pt x="35" y="82"/>
                  </a:lnTo>
                  <a:lnTo>
                    <a:pt x="42" y="78"/>
                  </a:lnTo>
                  <a:lnTo>
                    <a:pt x="47" y="78"/>
                  </a:lnTo>
                  <a:lnTo>
                    <a:pt x="50" y="80"/>
                  </a:lnTo>
                  <a:lnTo>
                    <a:pt x="60" y="87"/>
                  </a:lnTo>
                  <a:lnTo>
                    <a:pt x="65" y="88"/>
                  </a:lnTo>
                  <a:lnTo>
                    <a:pt x="72" y="88"/>
                  </a:lnTo>
                  <a:lnTo>
                    <a:pt x="77" y="87"/>
                  </a:lnTo>
                  <a:lnTo>
                    <a:pt x="82" y="83"/>
                  </a:lnTo>
                  <a:lnTo>
                    <a:pt x="104" y="62"/>
                  </a:lnTo>
                  <a:lnTo>
                    <a:pt x="107" y="55"/>
                  </a:lnTo>
                  <a:lnTo>
                    <a:pt x="107" y="50"/>
                  </a:lnTo>
                  <a:lnTo>
                    <a:pt x="100" y="37"/>
                  </a:lnTo>
                  <a:lnTo>
                    <a:pt x="99" y="32"/>
                  </a:lnTo>
                  <a:lnTo>
                    <a:pt x="102" y="22"/>
                  </a:lnTo>
                  <a:lnTo>
                    <a:pt x="107" y="18"/>
                  </a:lnTo>
                  <a:lnTo>
                    <a:pt x="125" y="8"/>
                  </a:lnTo>
                  <a:lnTo>
                    <a:pt x="131" y="6"/>
                  </a:lnTo>
                  <a:lnTo>
                    <a:pt x="141" y="10"/>
                  </a:lnTo>
                  <a:lnTo>
                    <a:pt x="144" y="15"/>
                  </a:lnTo>
                  <a:lnTo>
                    <a:pt x="149" y="27"/>
                  </a:lnTo>
                  <a:lnTo>
                    <a:pt x="152" y="32"/>
                  </a:lnTo>
                  <a:lnTo>
                    <a:pt x="162" y="35"/>
                  </a:lnTo>
                  <a:lnTo>
                    <a:pt x="167" y="35"/>
                  </a:lnTo>
                  <a:lnTo>
                    <a:pt x="204" y="33"/>
                  </a:lnTo>
                  <a:lnTo>
                    <a:pt x="214" y="30"/>
                  </a:lnTo>
                  <a:lnTo>
                    <a:pt x="219" y="25"/>
                  </a:lnTo>
                  <a:lnTo>
                    <a:pt x="221" y="20"/>
                  </a:lnTo>
                  <a:lnTo>
                    <a:pt x="222" y="10"/>
                  </a:lnTo>
                  <a:lnTo>
                    <a:pt x="224" y="5"/>
                  </a:lnTo>
                  <a:lnTo>
                    <a:pt x="229" y="1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18"/>
            <p:cNvSpPr>
              <a:spLocks noEditPoints="1"/>
            </p:cNvSpPr>
            <p:nvPr/>
          </p:nvSpPr>
          <p:spPr bwMode="auto">
            <a:xfrm>
              <a:off x="2514600" y="5562600"/>
              <a:ext cx="174131" cy="184965"/>
            </a:xfrm>
            <a:custGeom>
              <a:avLst/>
              <a:gdLst/>
              <a:ahLst/>
              <a:cxnLst>
                <a:cxn ang="0">
                  <a:pos x="102" y="92"/>
                </a:cxn>
                <a:cxn ang="0">
                  <a:pos x="82" y="143"/>
                </a:cxn>
                <a:cxn ang="0">
                  <a:pos x="111" y="190"/>
                </a:cxn>
                <a:cxn ang="0">
                  <a:pos x="166" y="195"/>
                </a:cxn>
                <a:cxn ang="0">
                  <a:pos x="202" y="153"/>
                </a:cxn>
                <a:cxn ang="0">
                  <a:pos x="191" y="98"/>
                </a:cxn>
                <a:cxn ang="0">
                  <a:pos x="137" y="78"/>
                </a:cxn>
                <a:cxn ang="0">
                  <a:pos x="182" y="1"/>
                </a:cxn>
                <a:cxn ang="0">
                  <a:pos x="192" y="8"/>
                </a:cxn>
                <a:cxn ang="0">
                  <a:pos x="201" y="35"/>
                </a:cxn>
                <a:cxn ang="0">
                  <a:pos x="216" y="46"/>
                </a:cxn>
                <a:cxn ang="0">
                  <a:pos x="238" y="40"/>
                </a:cxn>
                <a:cxn ang="0">
                  <a:pos x="254" y="50"/>
                </a:cxn>
                <a:cxn ang="0">
                  <a:pos x="258" y="61"/>
                </a:cxn>
                <a:cxn ang="0">
                  <a:pos x="251" y="75"/>
                </a:cxn>
                <a:cxn ang="0">
                  <a:pos x="254" y="102"/>
                </a:cxn>
                <a:cxn ang="0">
                  <a:pos x="264" y="112"/>
                </a:cxn>
                <a:cxn ang="0">
                  <a:pos x="279" y="115"/>
                </a:cxn>
                <a:cxn ang="0">
                  <a:pos x="284" y="132"/>
                </a:cxn>
                <a:cxn ang="0">
                  <a:pos x="268" y="148"/>
                </a:cxn>
                <a:cxn ang="0">
                  <a:pos x="259" y="163"/>
                </a:cxn>
                <a:cxn ang="0">
                  <a:pos x="254" y="179"/>
                </a:cxn>
                <a:cxn ang="0">
                  <a:pos x="268" y="202"/>
                </a:cxn>
                <a:cxn ang="0">
                  <a:pos x="251" y="222"/>
                </a:cxn>
                <a:cxn ang="0">
                  <a:pos x="239" y="219"/>
                </a:cxn>
                <a:cxn ang="0">
                  <a:pos x="224" y="224"/>
                </a:cxn>
                <a:cxn ang="0">
                  <a:pos x="207" y="250"/>
                </a:cxn>
                <a:cxn ang="0">
                  <a:pos x="206" y="264"/>
                </a:cxn>
                <a:cxn ang="0">
                  <a:pos x="187" y="272"/>
                </a:cxn>
                <a:cxn ang="0">
                  <a:pos x="176" y="264"/>
                </a:cxn>
                <a:cxn ang="0">
                  <a:pos x="146" y="255"/>
                </a:cxn>
                <a:cxn ang="0">
                  <a:pos x="131" y="262"/>
                </a:cxn>
                <a:cxn ang="0">
                  <a:pos x="119" y="277"/>
                </a:cxn>
                <a:cxn ang="0">
                  <a:pos x="100" y="274"/>
                </a:cxn>
                <a:cxn ang="0">
                  <a:pos x="95" y="257"/>
                </a:cxn>
                <a:cxn ang="0">
                  <a:pos x="79" y="237"/>
                </a:cxn>
                <a:cxn ang="0">
                  <a:pos x="64" y="232"/>
                </a:cxn>
                <a:cxn ang="0">
                  <a:pos x="52" y="239"/>
                </a:cxn>
                <a:cxn ang="0">
                  <a:pos x="39" y="234"/>
                </a:cxn>
                <a:cxn ang="0">
                  <a:pos x="30" y="215"/>
                </a:cxn>
                <a:cxn ang="0">
                  <a:pos x="35" y="194"/>
                </a:cxn>
                <a:cxn ang="0">
                  <a:pos x="30" y="172"/>
                </a:cxn>
                <a:cxn ang="0">
                  <a:pos x="10" y="167"/>
                </a:cxn>
                <a:cxn ang="0">
                  <a:pos x="0" y="147"/>
                </a:cxn>
                <a:cxn ang="0">
                  <a:pos x="7" y="135"/>
                </a:cxn>
                <a:cxn ang="0">
                  <a:pos x="19" y="130"/>
                </a:cxn>
                <a:cxn ang="0">
                  <a:pos x="27" y="118"/>
                </a:cxn>
                <a:cxn ang="0">
                  <a:pos x="30" y="100"/>
                </a:cxn>
                <a:cxn ang="0">
                  <a:pos x="22" y="88"/>
                </a:cxn>
                <a:cxn ang="0">
                  <a:pos x="15" y="73"/>
                </a:cxn>
                <a:cxn ang="0">
                  <a:pos x="29" y="56"/>
                </a:cxn>
                <a:cxn ang="0">
                  <a:pos x="47" y="58"/>
                </a:cxn>
                <a:cxn ang="0">
                  <a:pos x="70" y="48"/>
                </a:cxn>
                <a:cxn ang="0">
                  <a:pos x="75" y="33"/>
                </a:cxn>
                <a:cxn ang="0">
                  <a:pos x="80" y="10"/>
                </a:cxn>
                <a:cxn ang="0">
                  <a:pos x="102" y="8"/>
                </a:cxn>
                <a:cxn ang="0">
                  <a:pos x="119" y="23"/>
                </a:cxn>
                <a:cxn ang="0">
                  <a:pos x="149" y="20"/>
                </a:cxn>
                <a:cxn ang="0">
                  <a:pos x="159" y="10"/>
                </a:cxn>
                <a:cxn ang="0">
                  <a:pos x="166" y="1"/>
                </a:cxn>
              </a:cxnLst>
              <a:rect l="0" t="0" r="r" b="b"/>
              <a:pathLst>
                <a:path w="284" h="277">
                  <a:moveTo>
                    <a:pt x="137" y="78"/>
                  </a:moveTo>
                  <a:lnTo>
                    <a:pt x="119" y="83"/>
                  </a:lnTo>
                  <a:lnTo>
                    <a:pt x="102" y="92"/>
                  </a:lnTo>
                  <a:lnTo>
                    <a:pt x="90" y="107"/>
                  </a:lnTo>
                  <a:lnTo>
                    <a:pt x="84" y="125"/>
                  </a:lnTo>
                  <a:lnTo>
                    <a:pt x="82" y="143"/>
                  </a:lnTo>
                  <a:lnTo>
                    <a:pt x="87" y="162"/>
                  </a:lnTo>
                  <a:lnTo>
                    <a:pt x="95" y="179"/>
                  </a:lnTo>
                  <a:lnTo>
                    <a:pt x="111" y="190"/>
                  </a:lnTo>
                  <a:lnTo>
                    <a:pt x="129" y="199"/>
                  </a:lnTo>
                  <a:lnTo>
                    <a:pt x="147" y="200"/>
                  </a:lnTo>
                  <a:lnTo>
                    <a:pt x="166" y="195"/>
                  </a:lnTo>
                  <a:lnTo>
                    <a:pt x="182" y="187"/>
                  </a:lnTo>
                  <a:lnTo>
                    <a:pt x="194" y="172"/>
                  </a:lnTo>
                  <a:lnTo>
                    <a:pt x="202" y="153"/>
                  </a:lnTo>
                  <a:lnTo>
                    <a:pt x="204" y="133"/>
                  </a:lnTo>
                  <a:lnTo>
                    <a:pt x="199" y="115"/>
                  </a:lnTo>
                  <a:lnTo>
                    <a:pt x="191" y="98"/>
                  </a:lnTo>
                  <a:lnTo>
                    <a:pt x="176" y="87"/>
                  </a:lnTo>
                  <a:lnTo>
                    <a:pt x="157" y="80"/>
                  </a:lnTo>
                  <a:lnTo>
                    <a:pt x="137" y="78"/>
                  </a:lnTo>
                  <a:close/>
                  <a:moveTo>
                    <a:pt x="169" y="0"/>
                  </a:moveTo>
                  <a:lnTo>
                    <a:pt x="176" y="0"/>
                  </a:lnTo>
                  <a:lnTo>
                    <a:pt x="182" y="1"/>
                  </a:lnTo>
                  <a:lnTo>
                    <a:pt x="187" y="3"/>
                  </a:lnTo>
                  <a:lnTo>
                    <a:pt x="191" y="5"/>
                  </a:lnTo>
                  <a:lnTo>
                    <a:pt x="192" y="8"/>
                  </a:lnTo>
                  <a:lnTo>
                    <a:pt x="192" y="21"/>
                  </a:lnTo>
                  <a:lnTo>
                    <a:pt x="194" y="25"/>
                  </a:lnTo>
                  <a:lnTo>
                    <a:pt x="201" y="35"/>
                  </a:lnTo>
                  <a:lnTo>
                    <a:pt x="207" y="41"/>
                  </a:lnTo>
                  <a:lnTo>
                    <a:pt x="211" y="43"/>
                  </a:lnTo>
                  <a:lnTo>
                    <a:pt x="216" y="46"/>
                  </a:lnTo>
                  <a:lnTo>
                    <a:pt x="221" y="46"/>
                  </a:lnTo>
                  <a:lnTo>
                    <a:pt x="231" y="43"/>
                  </a:lnTo>
                  <a:lnTo>
                    <a:pt x="238" y="40"/>
                  </a:lnTo>
                  <a:lnTo>
                    <a:pt x="243" y="40"/>
                  </a:lnTo>
                  <a:lnTo>
                    <a:pt x="246" y="41"/>
                  </a:lnTo>
                  <a:lnTo>
                    <a:pt x="254" y="50"/>
                  </a:lnTo>
                  <a:lnTo>
                    <a:pt x="256" y="53"/>
                  </a:lnTo>
                  <a:lnTo>
                    <a:pt x="258" y="58"/>
                  </a:lnTo>
                  <a:lnTo>
                    <a:pt x="258" y="61"/>
                  </a:lnTo>
                  <a:lnTo>
                    <a:pt x="256" y="65"/>
                  </a:lnTo>
                  <a:lnTo>
                    <a:pt x="253" y="68"/>
                  </a:lnTo>
                  <a:lnTo>
                    <a:pt x="251" y="75"/>
                  </a:lnTo>
                  <a:lnTo>
                    <a:pt x="251" y="83"/>
                  </a:lnTo>
                  <a:lnTo>
                    <a:pt x="253" y="93"/>
                  </a:lnTo>
                  <a:lnTo>
                    <a:pt x="254" y="102"/>
                  </a:lnTo>
                  <a:lnTo>
                    <a:pt x="256" y="107"/>
                  </a:lnTo>
                  <a:lnTo>
                    <a:pt x="261" y="110"/>
                  </a:lnTo>
                  <a:lnTo>
                    <a:pt x="264" y="112"/>
                  </a:lnTo>
                  <a:lnTo>
                    <a:pt x="271" y="112"/>
                  </a:lnTo>
                  <a:lnTo>
                    <a:pt x="276" y="113"/>
                  </a:lnTo>
                  <a:lnTo>
                    <a:pt x="279" y="115"/>
                  </a:lnTo>
                  <a:lnTo>
                    <a:pt x="283" y="120"/>
                  </a:lnTo>
                  <a:lnTo>
                    <a:pt x="284" y="125"/>
                  </a:lnTo>
                  <a:lnTo>
                    <a:pt x="284" y="132"/>
                  </a:lnTo>
                  <a:lnTo>
                    <a:pt x="281" y="142"/>
                  </a:lnTo>
                  <a:lnTo>
                    <a:pt x="278" y="145"/>
                  </a:lnTo>
                  <a:lnTo>
                    <a:pt x="268" y="148"/>
                  </a:lnTo>
                  <a:lnTo>
                    <a:pt x="261" y="155"/>
                  </a:lnTo>
                  <a:lnTo>
                    <a:pt x="259" y="160"/>
                  </a:lnTo>
                  <a:lnTo>
                    <a:pt x="259" y="163"/>
                  </a:lnTo>
                  <a:lnTo>
                    <a:pt x="256" y="170"/>
                  </a:lnTo>
                  <a:lnTo>
                    <a:pt x="256" y="174"/>
                  </a:lnTo>
                  <a:lnTo>
                    <a:pt x="254" y="179"/>
                  </a:lnTo>
                  <a:lnTo>
                    <a:pt x="258" y="189"/>
                  </a:lnTo>
                  <a:lnTo>
                    <a:pt x="264" y="195"/>
                  </a:lnTo>
                  <a:lnTo>
                    <a:pt x="268" y="202"/>
                  </a:lnTo>
                  <a:lnTo>
                    <a:pt x="261" y="215"/>
                  </a:lnTo>
                  <a:lnTo>
                    <a:pt x="258" y="219"/>
                  </a:lnTo>
                  <a:lnTo>
                    <a:pt x="251" y="222"/>
                  </a:lnTo>
                  <a:lnTo>
                    <a:pt x="248" y="222"/>
                  </a:lnTo>
                  <a:lnTo>
                    <a:pt x="244" y="220"/>
                  </a:lnTo>
                  <a:lnTo>
                    <a:pt x="239" y="219"/>
                  </a:lnTo>
                  <a:lnTo>
                    <a:pt x="234" y="219"/>
                  </a:lnTo>
                  <a:lnTo>
                    <a:pt x="229" y="220"/>
                  </a:lnTo>
                  <a:lnTo>
                    <a:pt x="224" y="224"/>
                  </a:lnTo>
                  <a:lnTo>
                    <a:pt x="214" y="232"/>
                  </a:lnTo>
                  <a:lnTo>
                    <a:pt x="207" y="242"/>
                  </a:lnTo>
                  <a:lnTo>
                    <a:pt x="207" y="250"/>
                  </a:lnTo>
                  <a:lnTo>
                    <a:pt x="209" y="255"/>
                  </a:lnTo>
                  <a:lnTo>
                    <a:pt x="207" y="261"/>
                  </a:lnTo>
                  <a:lnTo>
                    <a:pt x="206" y="264"/>
                  </a:lnTo>
                  <a:lnTo>
                    <a:pt x="201" y="267"/>
                  </a:lnTo>
                  <a:lnTo>
                    <a:pt x="192" y="271"/>
                  </a:lnTo>
                  <a:lnTo>
                    <a:pt x="187" y="272"/>
                  </a:lnTo>
                  <a:lnTo>
                    <a:pt x="182" y="271"/>
                  </a:lnTo>
                  <a:lnTo>
                    <a:pt x="179" y="269"/>
                  </a:lnTo>
                  <a:lnTo>
                    <a:pt x="176" y="264"/>
                  </a:lnTo>
                  <a:lnTo>
                    <a:pt x="169" y="257"/>
                  </a:lnTo>
                  <a:lnTo>
                    <a:pt x="164" y="255"/>
                  </a:lnTo>
                  <a:lnTo>
                    <a:pt x="146" y="255"/>
                  </a:lnTo>
                  <a:lnTo>
                    <a:pt x="139" y="257"/>
                  </a:lnTo>
                  <a:lnTo>
                    <a:pt x="136" y="259"/>
                  </a:lnTo>
                  <a:lnTo>
                    <a:pt x="131" y="262"/>
                  </a:lnTo>
                  <a:lnTo>
                    <a:pt x="127" y="272"/>
                  </a:lnTo>
                  <a:lnTo>
                    <a:pt x="124" y="276"/>
                  </a:lnTo>
                  <a:lnTo>
                    <a:pt x="119" y="277"/>
                  </a:lnTo>
                  <a:lnTo>
                    <a:pt x="114" y="277"/>
                  </a:lnTo>
                  <a:lnTo>
                    <a:pt x="105" y="276"/>
                  </a:lnTo>
                  <a:lnTo>
                    <a:pt x="100" y="274"/>
                  </a:lnTo>
                  <a:lnTo>
                    <a:pt x="97" y="271"/>
                  </a:lnTo>
                  <a:lnTo>
                    <a:pt x="95" y="266"/>
                  </a:lnTo>
                  <a:lnTo>
                    <a:pt x="95" y="257"/>
                  </a:lnTo>
                  <a:lnTo>
                    <a:pt x="94" y="254"/>
                  </a:lnTo>
                  <a:lnTo>
                    <a:pt x="90" y="249"/>
                  </a:lnTo>
                  <a:lnTo>
                    <a:pt x="79" y="237"/>
                  </a:lnTo>
                  <a:lnTo>
                    <a:pt x="72" y="234"/>
                  </a:lnTo>
                  <a:lnTo>
                    <a:pt x="67" y="232"/>
                  </a:lnTo>
                  <a:lnTo>
                    <a:pt x="64" y="232"/>
                  </a:lnTo>
                  <a:lnTo>
                    <a:pt x="59" y="234"/>
                  </a:lnTo>
                  <a:lnTo>
                    <a:pt x="55" y="235"/>
                  </a:lnTo>
                  <a:lnTo>
                    <a:pt x="52" y="239"/>
                  </a:lnTo>
                  <a:lnTo>
                    <a:pt x="47" y="239"/>
                  </a:lnTo>
                  <a:lnTo>
                    <a:pt x="42" y="237"/>
                  </a:lnTo>
                  <a:lnTo>
                    <a:pt x="39" y="234"/>
                  </a:lnTo>
                  <a:lnTo>
                    <a:pt x="32" y="229"/>
                  </a:lnTo>
                  <a:lnTo>
                    <a:pt x="30" y="224"/>
                  </a:lnTo>
                  <a:lnTo>
                    <a:pt x="30" y="215"/>
                  </a:lnTo>
                  <a:lnTo>
                    <a:pt x="34" y="210"/>
                  </a:lnTo>
                  <a:lnTo>
                    <a:pt x="35" y="204"/>
                  </a:lnTo>
                  <a:lnTo>
                    <a:pt x="35" y="194"/>
                  </a:lnTo>
                  <a:lnTo>
                    <a:pt x="34" y="184"/>
                  </a:lnTo>
                  <a:lnTo>
                    <a:pt x="32" y="177"/>
                  </a:lnTo>
                  <a:lnTo>
                    <a:pt x="30" y="172"/>
                  </a:lnTo>
                  <a:lnTo>
                    <a:pt x="25" y="168"/>
                  </a:lnTo>
                  <a:lnTo>
                    <a:pt x="20" y="167"/>
                  </a:lnTo>
                  <a:lnTo>
                    <a:pt x="10" y="167"/>
                  </a:lnTo>
                  <a:lnTo>
                    <a:pt x="4" y="160"/>
                  </a:lnTo>
                  <a:lnTo>
                    <a:pt x="2" y="155"/>
                  </a:lnTo>
                  <a:lnTo>
                    <a:pt x="0" y="147"/>
                  </a:lnTo>
                  <a:lnTo>
                    <a:pt x="2" y="142"/>
                  </a:lnTo>
                  <a:lnTo>
                    <a:pt x="4" y="138"/>
                  </a:lnTo>
                  <a:lnTo>
                    <a:pt x="7" y="135"/>
                  </a:lnTo>
                  <a:lnTo>
                    <a:pt x="12" y="133"/>
                  </a:lnTo>
                  <a:lnTo>
                    <a:pt x="12" y="132"/>
                  </a:lnTo>
                  <a:lnTo>
                    <a:pt x="19" y="130"/>
                  </a:lnTo>
                  <a:lnTo>
                    <a:pt x="22" y="128"/>
                  </a:lnTo>
                  <a:lnTo>
                    <a:pt x="25" y="123"/>
                  </a:lnTo>
                  <a:lnTo>
                    <a:pt x="27" y="118"/>
                  </a:lnTo>
                  <a:lnTo>
                    <a:pt x="27" y="115"/>
                  </a:lnTo>
                  <a:lnTo>
                    <a:pt x="30" y="108"/>
                  </a:lnTo>
                  <a:lnTo>
                    <a:pt x="30" y="100"/>
                  </a:lnTo>
                  <a:lnTo>
                    <a:pt x="29" y="97"/>
                  </a:lnTo>
                  <a:lnTo>
                    <a:pt x="27" y="92"/>
                  </a:lnTo>
                  <a:lnTo>
                    <a:pt x="22" y="88"/>
                  </a:lnTo>
                  <a:lnTo>
                    <a:pt x="19" y="85"/>
                  </a:lnTo>
                  <a:lnTo>
                    <a:pt x="15" y="78"/>
                  </a:lnTo>
                  <a:lnTo>
                    <a:pt x="15" y="73"/>
                  </a:lnTo>
                  <a:lnTo>
                    <a:pt x="17" y="70"/>
                  </a:lnTo>
                  <a:lnTo>
                    <a:pt x="22" y="63"/>
                  </a:lnTo>
                  <a:lnTo>
                    <a:pt x="29" y="56"/>
                  </a:lnTo>
                  <a:lnTo>
                    <a:pt x="34" y="56"/>
                  </a:lnTo>
                  <a:lnTo>
                    <a:pt x="39" y="58"/>
                  </a:lnTo>
                  <a:lnTo>
                    <a:pt x="47" y="58"/>
                  </a:lnTo>
                  <a:lnTo>
                    <a:pt x="55" y="56"/>
                  </a:lnTo>
                  <a:lnTo>
                    <a:pt x="64" y="51"/>
                  </a:lnTo>
                  <a:lnTo>
                    <a:pt x="70" y="48"/>
                  </a:lnTo>
                  <a:lnTo>
                    <a:pt x="74" y="43"/>
                  </a:lnTo>
                  <a:lnTo>
                    <a:pt x="75" y="38"/>
                  </a:lnTo>
                  <a:lnTo>
                    <a:pt x="75" y="33"/>
                  </a:lnTo>
                  <a:lnTo>
                    <a:pt x="72" y="23"/>
                  </a:lnTo>
                  <a:lnTo>
                    <a:pt x="75" y="13"/>
                  </a:lnTo>
                  <a:lnTo>
                    <a:pt x="80" y="10"/>
                  </a:lnTo>
                  <a:lnTo>
                    <a:pt x="87" y="6"/>
                  </a:lnTo>
                  <a:lnTo>
                    <a:pt x="92" y="5"/>
                  </a:lnTo>
                  <a:lnTo>
                    <a:pt x="102" y="8"/>
                  </a:lnTo>
                  <a:lnTo>
                    <a:pt x="109" y="18"/>
                  </a:lnTo>
                  <a:lnTo>
                    <a:pt x="114" y="21"/>
                  </a:lnTo>
                  <a:lnTo>
                    <a:pt x="119" y="23"/>
                  </a:lnTo>
                  <a:lnTo>
                    <a:pt x="124" y="23"/>
                  </a:lnTo>
                  <a:lnTo>
                    <a:pt x="142" y="21"/>
                  </a:lnTo>
                  <a:lnTo>
                    <a:pt x="149" y="20"/>
                  </a:lnTo>
                  <a:lnTo>
                    <a:pt x="154" y="18"/>
                  </a:lnTo>
                  <a:lnTo>
                    <a:pt x="157" y="15"/>
                  </a:lnTo>
                  <a:lnTo>
                    <a:pt x="159" y="10"/>
                  </a:lnTo>
                  <a:lnTo>
                    <a:pt x="159" y="8"/>
                  </a:lnTo>
                  <a:lnTo>
                    <a:pt x="161" y="3"/>
                  </a:lnTo>
                  <a:lnTo>
                    <a:pt x="166" y="1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710709" y="609600"/>
            <a:ext cx="1826142" cy="4287982"/>
            <a:chOff x="3603063" y="2036619"/>
            <a:chExt cx="1826142" cy="4287982"/>
          </a:xfrm>
        </p:grpSpPr>
        <p:grpSp>
          <p:nvGrpSpPr>
            <p:cNvPr id="95" name="Group 145"/>
            <p:cNvGrpSpPr/>
            <p:nvPr/>
          </p:nvGrpSpPr>
          <p:grpSpPr>
            <a:xfrm>
              <a:off x="3644917" y="2036619"/>
              <a:ext cx="1766701" cy="4287982"/>
              <a:chOff x="836612" y="1371600"/>
              <a:chExt cx="1774186" cy="4729163"/>
            </a:xfrm>
          </p:grpSpPr>
          <p:sp>
            <p:nvSpPr>
              <p:cNvPr id="101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2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Rectangle 8"/>
              <p:cNvSpPr>
                <a:spLocks noChangeArrowheads="1"/>
              </p:cNvSpPr>
              <p:nvPr/>
            </p:nvSpPr>
            <p:spPr bwMode="auto">
              <a:xfrm flipH="1">
                <a:off x="839904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96" name="Group 164"/>
            <p:cNvGrpSpPr/>
            <p:nvPr/>
          </p:nvGrpSpPr>
          <p:grpSpPr>
            <a:xfrm>
              <a:off x="3603063" y="3540178"/>
              <a:ext cx="1826142" cy="1594512"/>
              <a:chOff x="715244" y="3395004"/>
              <a:chExt cx="1833879" cy="1758567"/>
            </a:xfrm>
          </p:grpSpPr>
          <p:sp>
            <p:nvSpPr>
              <p:cNvPr id="99" name="TextBox 98"/>
              <p:cNvSpPr txBox="1"/>
              <p:nvPr/>
            </p:nvSpPr>
            <p:spPr>
              <a:xfrm flipH="1">
                <a:off x="836612" y="3965521"/>
                <a:ext cx="1600200" cy="11880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Supports Online payment (If applicable). 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715244" y="3395004"/>
                <a:ext cx="1833879" cy="407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Online Payment</a:t>
                </a:r>
              </a:p>
            </p:txBody>
          </p:sp>
        </p:grpSp>
        <p:sp>
          <p:nvSpPr>
            <p:cNvPr id="97" name="Oval 96"/>
            <p:cNvSpPr/>
            <p:nvPr/>
          </p:nvSpPr>
          <p:spPr>
            <a:xfrm>
              <a:off x="4034198" y="2243893"/>
              <a:ext cx="990888" cy="10791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03</a:t>
              </a:r>
            </a:p>
          </p:txBody>
        </p:sp>
        <p:sp>
          <p:nvSpPr>
            <p:cNvPr id="98" name="Freeform 6"/>
            <p:cNvSpPr>
              <a:spLocks noEditPoints="1"/>
            </p:cNvSpPr>
            <p:nvPr/>
          </p:nvSpPr>
          <p:spPr bwMode="auto">
            <a:xfrm>
              <a:off x="4053012" y="5434134"/>
              <a:ext cx="671388" cy="585666"/>
            </a:xfrm>
            <a:custGeom>
              <a:avLst/>
              <a:gdLst>
                <a:gd name="T0" fmla="*/ 2523 w 4104"/>
                <a:gd name="T1" fmla="*/ 1764 h 3581"/>
                <a:gd name="T2" fmla="*/ 2602 w 4104"/>
                <a:gd name="T3" fmla="*/ 1956 h 3581"/>
                <a:gd name="T4" fmla="*/ 2660 w 4104"/>
                <a:gd name="T5" fmla="*/ 1860 h 3581"/>
                <a:gd name="T6" fmla="*/ 2607 w 4104"/>
                <a:gd name="T7" fmla="*/ 1767 h 3581"/>
                <a:gd name="T8" fmla="*/ 2175 w 4104"/>
                <a:gd name="T9" fmla="*/ 1680 h 3581"/>
                <a:gd name="T10" fmla="*/ 2132 w 4104"/>
                <a:gd name="T11" fmla="*/ 1779 h 3581"/>
                <a:gd name="T12" fmla="*/ 2204 w 4104"/>
                <a:gd name="T13" fmla="*/ 1849 h 3581"/>
                <a:gd name="T14" fmla="*/ 2303 w 4104"/>
                <a:gd name="T15" fmla="*/ 1808 h 3581"/>
                <a:gd name="T16" fmla="*/ 2313 w 4104"/>
                <a:gd name="T17" fmla="*/ 1801 h 3581"/>
                <a:gd name="T18" fmla="*/ 2363 w 4104"/>
                <a:gd name="T19" fmla="*/ 1420 h 3581"/>
                <a:gd name="T20" fmla="*/ 2481 w 4104"/>
                <a:gd name="T21" fmla="*/ 1491 h 3581"/>
                <a:gd name="T22" fmla="*/ 2375 w 4104"/>
                <a:gd name="T23" fmla="*/ 1563 h 3581"/>
                <a:gd name="T24" fmla="*/ 2287 w 4104"/>
                <a:gd name="T25" fmla="*/ 1573 h 3581"/>
                <a:gd name="T26" fmla="*/ 2403 w 4104"/>
                <a:gd name="T27" fmla="*/ 1720 h 3581"/>
                <a:gd name="T28" fmla="*/ 2526 w 4104"/>
                <a:gd name="T29" fmla="*/ 1635 h 3581"/>
                <a:gd name="T30" fmla="*/ 2627 w 4104"/>
                <a:gd name="T31" fmla="*/ 1630 h 3581"/>
                <a:gd name="T32" fmla="*/ 2746 w 4104"/>
                <a:gd name="T33" fmla="*/ 1726 h 3581"/>
                <a:gd name="T34" fmla="*/ 2796 w 4104"/>
                <a:gd name="T35" fmla="*/ 1848 h 3581"/>
                <a:gd name="T36" fmla="*/ 2731 w 4104"/>
                <a:gd name="T37" fmla="*/ 1977 h 3581"/>
                <a:gd name="T38" fmla="*/ 2678 w 4104"/>
                <a:gd name="T39" fmla="*/ 2152 h 3581"/>
                <a:gd name="T40" fmla="*/ 2528 w 4104"/>
                <a:gd name="T41" fmla="*/ 2171 h 3581"/>
                <a:gd name="T42" fmla="*/ 2405 w 4104"/>
                <a:gd name="T43" fmla="*/ 2209 h 3581"/>
                <a:gd name="T44" fmla="*/ 2282 w 4104"/>
                <a:gd name="T45" fmla="*/ 2136 h 3581"/>
                <a:gd name="T46" fmla="*/ 2387 w 4104"/>
                <a:gd name="T47" fmla="*/ 2059 h 3581"/>
                <a:gd name="T48" fmla="*/ 2455 w 4104"/>
                <a:gd name="T49" fmla="*/ 2082 h 3581"/>
                <a:gd name="T50" fmla="*/ 2527 w 4104"/>
                <a:gd name="T51" fmla="*/ 2029 h 3581"/>
                <a:gd name="T52" fmla="*/ 2329 w 4104"/>
                <a:gd name="T53" fmla="*/ 1933 h 3581"/>
                <a:gd name="T54" fmla="*/ 2221 w 4104"/>
                <a:gd name="T55" fmla="*/ 1987 h 3581"/>
                <a:gd name="T56" fmla="*/ 2099 w 4104"/>
                <a:gd name="T57" fmla="*/ 1942 h 3581"/>
                <a:gd name="T58" fmla="*/ 2001 w 4104"/>
                <a:gd name="T59" fmla="*/ 1818 h 3581"/>
                <a:gd name="T60" fmla="*/ 2010 w 4104"/>
                <a:gd name="T61" fmla="*/ 1712 h 3581"/>
                <a:gd name="T62" fmla="*/ 2108 w 4104"/>
                <a:gd name="T63" fmla="*/ 1589 h 3581"/>
                <a:gd name="T64" fmla="*/ 2201 w 4104"/>
                <a:gd name="T65" fmla="*/ 1498 h 3581"/>
                <a:gd name="T66" fmla="*/ 2313 w 4104"/>
                <a:gd name="T67" fmla="*/ 1425 h 3581"/>
                <a:gd name="T68" fmla="*/ 2248 w 4104"/>
                <a:gd name="T69" fmla="*/ 1277 h 3581"/>
                <a:gd name="T70" fmla="*/ 2043 w 4104"/>
                <a:gd name="T71" fmla="*/ 1380 h 3581"/>
                <a:gd name="T72" fmla="*/ 1897 w 4104"/>
                <a:gd name="T73" fmla="*/ 1561 h 3581"/>
                <a:gd name="T74" fmla="*/ 1839 w 4104"/>
                <a:gd name="T75" fmla="*/ 1776 h 3581"/>
                <a:gd name="T76" fmla="*/ 1873 w 4104"/>
                <a:gd name="T77" fmla="*/ 1995 h 3581"/>
                <a:gd name="T78" fmla="*/ 1999 w 4104"/>
                <a:gd name="T79" fmla="*/ 2188 h 3581"/>
                <a:gd name="T80" fmla="*/ 2194 w 4104"/>
                <a:gd name="T81" fmla="*/ 2312 h 3581"/>
                <a:gd name="T82" fmla="*/ 2415 w 4104"/>
                <a:gd name="T83" fmla="*/ 2347 h 3581"/>
                <a:gd name="T84" fmla="*/ 2633 w 4104"/>
                <a:gd name="T85" fmla="*/ 2290 h 3581"/>
                <a:gd name="T86" fmla="*/ 2816 w 4104"/>
                <a:gd name="T87" fmla="*/ 2144 h 3581"/>
                <a:gd name="T88" fmla="*/ 2918 w 4104"/>
                <a:gd name="T89" fmla="*/ 1942 h 3581"/>
                <a:gd name="T90" fmla="*/ 2929 w 4104"/>
                <a:gd name="T91" fmla="*/ 1721 h 3581"/>
                <a:gd name="T92" fmla="*/ 2849 w 4104"/>
                <a:gd name="T93" fmla="*/ 1510 h 3581"/>
                <a:gd name="T94" fmla="*/ 2683 w 4104"/>
                <a:gd name="T95" fmla="*/ 1346 h 3581"/>
                <a:gd name="T96" fmla="*/ 2471 w 4104"/>
                <a:gd name="T97" fmla="*/ 1266 h 3581"/>
                <a:gd name="T98" fmla="*/ 506 w 4104"/>
                <a:gd name="T99" fmla="*/ 2375 h 3581"/>
                <a:gd name="T100" fmla="*/ 2808 w 4104"/>
                <a:gd name="T101" fmla="*/ 265 h 3581"/>
                <a:gd name="T102" fmla="*/ 1219 w 4104"/>
                <a:gd name="T103" fmla="*/ 3402 h 3581"/>
                <a:gd name="T104" fmla="*/ 2388 w 4104"/>
                <a:gd name="T105" fmla="*/ 170 h 3581"/>
                <a:gd name="T106" fmla="*/ 2722 w 4104"/>
                <a:gd name="T107" fmla="*/ 10 h 3581"/>
                <a:gd name="T108" fmla="*/ 1802 w 4104"/>
                <a:gd name="T109" fmla="*/ 3505 h 3581"/>
                <a:gd name="T110" fmla="*/ 1219 w 4104"/>
                <a:gd name="T111" fmla="*/ 3572 h 3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104" h="3581">
                  <a:moveTo>
                    <a:pt x="2571" y="1751"/>
                  </a:moveTo>
                  <a:lnTo>
                    <a:pt x="2553" y="1751"/>
                  </a:lnTo>
                  <a:lnTo>
                    <a:pt x="2540" y="1754"/>
                  </a:lnTo>
                  <a:lnTo>
                    <a:pt x="2523" y="1764"/>
                  </a:lnTo>
                  <a:lnTo>
                    <a:pt x="2505" y="1778"/>
                  </a:lnTo>
                  <a:lnTo>
                    <a:pt x="2484" y="1795"/>
                  </a:lnTo>
                  <a:lnTo>
                    <a:pt x="2461" y="1817"/>
                  </a:lnTo>
                  <a:lnTo>
                    <a:pt x="2602" y="1956"/>
                  </a:lnTo>
                  <a:lnTo>
                    <a:pt x="2614" y="1944"/>
                  </a:lnTo>
                  <a:lnTo>
                    <a:pt x="2639" y="1916"/>
                  </a:lnTo>
                  <a:lnTo>
                    <a:pt x="2654" y="1887"/>
                  </a:lnTo>
                  <a:lnTo>
                    <a:pt x="2660" y="1860"/>
                  </a:lnTo>
                  <a:lnTo>
                    <a:pt x="2658" y="1834"/>
                  </a:lnTo>
                  <a:lnTo>
                    <a:pt x="2646" y="1808"/>
                  </a:lnTo>
                  <a:lnTo>
                    <a:pt x="2627" y="1784"/>
                  </a:lnTo>
                  <a:lnTo>
                    <a:pt x="2607" y="1767"/>
                  </a:lnTo>
                  <a:lnTo>
                    <a:pt x="2588" y="1756"/>
                  </a:lnTo>
                  <a:lnTo>
                    <a:pt x="2571" y="1751"/>
                  </a:lnTo>
                  <a:close/>
                  <a:moveTo>
                    <a:pt x="2188" y="1667"/>
                  </a:moveTo>
                  <a:lnTo>
                    <a:pt x="2175" y="1680"/>
                  </a:lnTo>
                  <a:lnTo>
                    <a:pt x="2153" y="1706"/>
                  </a:lnTo>
                  <a:lnTo>
                    <a:pt x="2138" y="1731"/>
                  </a:lnTo>
                  <a:lnTo>
                    <a:pt x="2130" y="1756"/>
                  </a:lnTo>
                  <a:lnTo>
                    <a:pt x="2132" y="1779"/>
                  </a:lnTo>
                  <a:lnTo>
                    <a:pt x="2142" y="1801"/>
                  </a:lnTo>
                  <a:lnTo>
                    <a:pt x="2158" y="1822"/>
                  </a:lnTo>
                  <a:lnTo>
                    <a:pt x="2180" y="1839"/>
                  </a:lnTo>
                  <a:lnTo>
                    <a:pt x="2204" y="1849"/>
                  </a:lnTo>
                  <a:lnTo>
                    <a:pt x="2227" y="1852"/>
                  </a:lnTo>
                  <a:lnTo>
                    <a:pt x="2252" y="1845"/>
                  </a:lnTo>
                  <a:lnTo>
                    <a:pt x="2277" y="1831"/>
                  </a:lnTo>
                  <a:lnTo>
                    <a:pt x="2303" y="1808"/>
                  </a:lnTo>
                  <a:lnTo>
                    <a:pt x="2304" y="1808"/>
                  </a:lnTo>
                  <a:lnTo>
                    <a:pt x="2307" y="1806"/>
                  </a:lnTo>
                  <a:lnTo>
                    <a:pt x="2309" y="1804"/>
                  </a:lnTo>
                  <a:lnTo>
                    <a:pt x="2313" y="1801"/>
                  </a:lnTo>
                  <a:lnTo>
                    <a:pt x="2318" y="1796"/>
                  </a:lnTo>
                  <a:lnTo>
                    <a:pt x="2188" y="1667"/>
                  </a:lnTo>
                  <a:close/>
                  <a:moveTo>
                    <a:pt x="2336" y="1420"/>
                  </a:moveTo>
                  <a:lnTo>
                    <a:pt x="2363" y="1420"/>
                  </a:lnTo>
                  <a:lnTo>
                    <a:pt x="2390" y="1428"/>
                  </a:lnTo>
                  <a:lnTo>
                    <a:pt x="2420" y="1441"/>
                  </a:lnTo>
                  <a:lnTo>
                    <a:pt x="2450" y="1462"/>
                  </a:lnTo>
                  <a:lnTo>
                    <a:pt x="2481" y="1491"/>
                  </a:lnTo>
                  <a:lnTo>
                    <a:pt x="2492" y="1502"/>
                  </a:lnTo>
                  <a:lnTo>
                    <a:pt x="2406" y="1588"/>
                  </a:lnTo>
                  <a:lnTo>
                    <a:pt x="2395" y="1579"/>
                  </a:lnTo>
                  <a:lnTo>
                    <a:pt x="2375" y="1563"/>
                  </a:lnTo>
                  <a:lnTo>
                    <a:pt x="2355" y="1555"/>
                  </a:lnTo>
                  <a:lnTo>
                    <a:pt x="2333" y="1553"/>
                  </a:lnTo>
                  <a:lnTo>
                    <a:pt x="2311" y="1560"/>
                  </a:lnTo>
                  <a:lnTo>
                    <a:pt x="2287" y="1573"/>
                  </a:lnTo>
                  <a:lnTo>
                    <a:pt x="2263" y="1594"/>
                  </a:lnTo>
                  <a:lnTo>
                    <a:pt x="2248" y="1608"/>
                  </a:lnTo>
                  <a:lnTo>
                    <a:pt x="2382" y="1739"/>
                  </a:lnTo>
                  <a:lnTo>
                    <a:pt x="2403" y="1720"/>
                  </a:lnTo>
                  <a:lnTo>
                    <a:pt x="2436" y="1691"/>
                  </a:lnTo>
                  <a:lnTo>
                    <a:pt x="2469" y="1668"/>
                  </a:lnTo>
                  <a:lnTo>
                    <a:pt x="2498" y="1648"/>
                  </a:lnTo>
                  <a:lnTo>
                    <a:pt x="2526" y="1635"/>
                  </a:lnTo>
                  <a:lnTo>
                    <a:pt x="2551" y="1625"/>
                  </a:lnTo>
                  <a:lnTo>
                    <a:pt x="2573" y="1621"/>
                  </a:lnTo>
                  <a:lnTo>
                    <a:pt x="2599" y="1622"/>
                  </a:lnTo>
                  <a:lnTo>
                    <a:pt x="2627" y="1630"/>
                  </a:lnTo>
                  <a:lnTo>
                    <a:pt x="2655" y="1643"/>
                  </a:lnTo>
                  <a:lnTo>
                    <a:pt x="2685" y="1664"/>
                  </a:lnTo>
                  <a:lnTo>
                    <a:pt x="2716" y="1693"/>
                  </a:lnTo>
                  <a:lnTo>
                    <a:pt x="2746" y="1726"/>
                  </a:lnTo>
                  <a:lnTo>
                    <a:pt x="2770" y="1758"/>
                  </a:lnTo>
                  <a:lnTo>
                    <a:pt x="2786" y="1789"/>
                  </a:lnTo>
                  <a:lnTo>
                    <a:pt x="2794" y="1818"/>
                  </a:lnTo>
                  <a:lnTo>
                    <a:pt x="2796" y="1848"/>
                  </a:lnTo>
                  <a:lnTo>
                    <a:pt x="2791" y="1877"/>
                  </a:lnTo>
                  <a:lnTo>
                    <a:pt x="2778" y="1908"/>
                  </a:lnTo>
                  <a:lnTo>
                    <a:pt x="2758" y="1942"/>
                  </a:lnTo>
                  <a:lnTo>
                    <a:pt x="2731" y="1977"/>
                  </a:lnTo>
                  <a:lnTo>
                    <a:pt x="2696" y="2014"/>
                  </a:lnTo>
                  <a:lnTo>
                    <a:pt x="2679" y="2033"/>
                  </a:lnTo>
                  <a:lnTo>
                    <a:pt x="2737" y="2092"/>
                  </a:lnTo>
                  <a:lnTo>
                    <a:pt x="2678" y="2152"/>
                  </a:lnTo>
                  <a:lnTo>
                    <a:pt x="2618" y="2093"/>
                  </a:lnTo>
                  <a:lnTo>
                    <a:pt x="2600" y="2109"/>
                  </a:lnTo>
                  <a:lnTo>
                    <a:pt x="2563" y="2144"/>
                  </a:lnTo>
                  <a:lnTo>
                    <a:pt x="2528" y="2171"/>
                  </a:lnTo>
                  <a:lnTo>
                    <a:pt x="2495" y="2190"/>
                  </a:lnTo>
                  <a:lnTo>
                    <a:pt x="2464" y="2204"/>
                  </a:lnTo>
                  <a:lnTo>
                    <a:pt x="2434" y="2210"/>
                  </a:lnTo>
                  <a:lnTo>
                    <a:pt x="2405" y="2209"/>
                  </a:lnTo>
                  <a:lnTo>
                    <a:pt x="2375" y="2200"/>
                  </a:lnTo>
                  <a:lnTo>
                    <a:pt x="2345" y="2186"/>
                  </a:lnTo>
                  <a:lnTo>
                    <a:pt x="2314" y="2165"/>
                  </a:lnTo>
                  <a:lnTo>
                    <a:pt x="2282" y="2136"/>
                  </a:lnTo>
                  <a:lnTo>
                    <a:pt x="2265" y="2118"/>
                  </a:lnTo>
                  <a:lnTo>
                    <a:pt x="2354" y="2028"/>
                  </a:lnTo>
                  <a:lnTo>
                    <a:pt x="2363" y="2038"/>
                  </a:lnTo>
                  <a:lnTo>
                    <a:pt x="2387" y="2059"/>
                  </a:lnTo>
                  <a:lnTo>
                    <a:pt x="2408" y="2073"/>
                  </a:lnTo>
                  <a:lnTo>
                    <a:pt x="2426" y="2082"/>
                  </a:lnTo>
                  <a:lnTo>
                    <a:pt x="2443" y="2084"/>
                  </a:lnTo>
                  <a:lnTo>
                    <a:pt x="2455" y="2082"/>
                  </a:lnTo>
                  <a:lnTo>
                    <a:pt x="2470" y="2076"/>
                  </a:lnTo>
                  <a:lnTo>
                    <a:pt x="2487" y="2065"/>
                  </a:lnTo>
                  <a:lnTo>
                    <a:pt x="2506" y="2049"/>
                  </a:lnTo>
                  <a:lnTo>
                    <a:pt x="2527" y="2029"/>
                  </a:lnTo>
                  <a:lnTo>
                    <a:pt x="2541" y="2017"/>
                  </a:lnTo>
                  <a:lnTo>
                    <a:pt x="2396" y="1874"/>
                  </a:lnTo>
                  <a:lnTo>
                    <a:pt x="2362" y="1906"/>
                  </a:lnTo>
                  <a:lnTo>
                    <a:pt x="2329" y="1933"/>
                  </a:lnTo>
                  <a:lnTo>
                    <a:pt x="2299" y="1955"/>
                  </a:lnTo>
                  <a:lnTo>
                    <a:pt x="2271" y="1971"/>
                  </a:lnTo>
                  <a:lnTo>
                    <a:pt x="2245" y="1981"/>
                  </a:lnTo>
                  <a:lnTo>
                    <a:pt x="2221" y="1987"/>
                  </a:lnTo>
                  <a:lnTo>
                    <a:pt x="2193" y="1986"/>
                  </a:lnTo>
                  <a:lnTo>
                    <a:pt x="2163" y="1979"/>
                  </a:lnTo>
                  <a:lnTo>
                    <a:pt x="2132" y="1964"/>
                  </a:lnTo>
                  <a:lnTo>
                    <a:pt x="2099" y="1942"/>
                  </a:lnTo>
                  <a:lnTo>
                    <a:pt x="2067" y="1911"/>
                  </a:lnTo>
                  <a:lnTo>
                    <a:pt x="2038" y="1880"/>
                  </a:lnTo>
                  <a:lnTo>
                    <a:pt x="2016" y="1849"/>
                  </a:lnTo>
                  <a:lnTo>
                    <a:pt x="2001" y="1818"/>
                  </a:lnTo>
                  <a:lnTo>
                    <a:pt x="1994" y="1790"/>
                  </a:lnTo>
                  <a:lnTo>
                    <a:pt x="1994" y="1762"/>
                  </a:lnTo>
                  <a:lnTo>
                    <a:pt x="1999" y="1738"/>
                  </a:lnTo>
                  <a:lnTo>
                    <a:pt x="2010" y="1712"/>
                  </a:lnTo>
                  <a:lnTo>
                    <a:pt x="2027" y="1684"/>
                  </a:lnTo>
                  <a:lnTo>
                    <a:pt x="2048" y="1654"/>
                  </a:lnTo>
                  <a:lnTo>
                    <a:pt x="2076" y="1622"/>
                  </a:lnTo>
                  <a:lnTo>
                    <a:pt x="2108" y="1589"/>
                  </a:lnTo>
                  <a:lnTo>
                    <a:pt x="2056" y="1537"/>
                  </a:lnTo>
                  <a:lnTo>
                    <a:pt x="2118" y="1477"/>
                  </a:lnTo>
                  <a:lnTo>
                    <a:pt x="2169" y="1529"/>
                  </a:lnTo>
                  <a:lnTo>
                    <a:pt x="2201" y="1498"/>
                  </a:lnTo>
                  <a:lnTo>
                    <a:pt x="2232" y="1472"/>
                  </a:lnTo>
                  <a:lnTo>
                    <a:pt x="2261" y="1451"/>
                  </a:lnTo>
                  <a:lnTo>
                    <a:pt x="2288" y="1436"/>
                  </a:lnTo>
                  <a:lnTo>
                    <a:pt x="2313" y="1425"/>
                  </a:lnTo>
                  <a:lnTo>
                    <a:pt x="2336" y="1420"/>
                  </a:lnTo>
                  <a:close/>
                  <a:moveTo>
                    <a:pt x="2359" y="1261"/>
                  </a:moveTo>
                  <a:lnTo>
                    <a:pt x="2303" y="1266"/>
                  </a:lnTo>
                  <a:lnTo>
                    <a:pt x="2248" y="1277"/>
                  </a:lnTo>
                  <a:lnTo>
                    <a:pt x="2194" y="1295"/>
                  </a:lnTo>
                  <a:lnTo>
                    <a:pt x="2142" y="1318"/>
                  </a:lnTo>
                  <a:lnTo>
                    <a:pt x="2092" y="1346"/>
                  </a:lnTo>
                  <a:lnTo>
                    <a:pt x="2043" y="1380"/>
                  </a:lnTo>
                  <a:lnTo>
                    <a:pt x="1999" y="1419"/>
                  </a:lnTo>
                  <a:lnTo>
                    <a:pt x="1959" y="1464"/>
                  </a:lnTo>
                  <a:lnTo>
                    <a:pt x="1925" y="1510"/>
                  </a:lnTo>
                  <a:lnTo>
                    <a:pt x="1897" y="1561"/>
                  </a:lnTo>
                  <a:lnTo>
                    <a:pt x="1873" y="1613"/>
                  </a:lnTo>
                  <a:lnTo>
                    <a:pt x="1857" y="1666"/>
                  </a:lnTo>
                  <a:lnTo>
                    <a:pt x="1844" y="1721"/>
                  </a:lnTo>
                  <a:lnTo>
                    <a:pt x="1839" y="1776"/>
                  </a:lnTo>
                  <a:lnTo>
                    <a:pt x="1839" y="1832"/>
                  </a:lnTo>
                  <a:lnTo>
                    <a:pt x="1844" y="1887"/>
                  </a:lnTo>
                  <a:lnTo>
                    <a:pt x="1857" y="1942"/>
                  </a:lnTo>
                  <a:lnTo>
                    <a:pt x="1873" y="1995"/>
                  </a:lnTo>
                  <a:lnTo>
                    <a:pt x="1897" y="2046"/>
                  </a:lnTo>
                  <a:lnTo>
                    <a:pt x="1925" y="2097"/>
                  </a:lnTo>
                  <a:lnTo>
                    <a:pt x="1959" y="2144"/>
                  </a:lnTo>
                  <a:lnTo>
                    <a:pt x="1999" y="2188"/>
                  </a:lnTo>
                  <a:lnTo>
                    <a:pt x="2043" y="2227"/>
                  </a:lnTo>
                  <a:lnTo>
                    <a:pt x="2092" y="2262"/>
                  </a:lnTo>
                  <a:lnTo>
                    <a:pt x="2142" y="2290"/>
                  </a:lnTo>
                  <a:lnTo>
                    <a:pt x="2194" y="2312"/>
                  </a:lnTo>
                  <a:lnTo>
                    <a:pt x="2248" y="2330"/>
                  </a:lnTo>
                  <a:lnTo>
                    <a:pt x="2303" y="2341"/>
                  </a:lnTo>
                  <a:lnTo>
                    <a:pt x="2359" y="2347"/>
                  </a:lnTo>
                  <a:lnTo>
                    <a:pt x="2415" y="2347"/>
                  </a:lnTo>
                  <a:lnTo>
                    <a:pt x="2471" y="2341"/>
                  </a:lnTo>
                  <a:lnTo>
                    <a:pt x="2526" y="2330"/>
                  </a:lnTo>
                  <a:lnTo>
                    <a:pt x="2581" y="2312"/>
                  </a:lnTo>
                  <a:lnTo>
                    <a:pt x="2633" y="2290"/>
                  </a:lnTo>
                  <a:lnTo>
                    <a:pt x="2683" y="2262"/>
                  </a:lnTo>
                  <a:lnTo>
                    <a:pt x="2731" y="2227"/>
                  </a:lnTo>
                  <a:lnTo>
                    <a:pt x="2776" y="2188"/>
                  </a:lnTo>
                  <a:lnTo>
                    <a:pt x="2816" y="2144"/>
                  </a:lnTo>
                  <a:lnTo>
                    <a:pt x="2849" y="2097"/>
                  </a:lnTo>
                  <a:lnTo>
                    <a:pt x="2878" y="2046"/>
                  </a:lnTo>
                  <a:lnTo>
                    <a:pt x="2900" y="1995"/>
                  </a:lnTo>
                  <a:lnTo>
                    <a:pt x="2918" y="1942"/>
                  </a:lnTo>
                  <a:lnTo>
                    <a:pt x="2929" y="1887"/>
                  </a:lnTo>
                  <a:lnTo>
                    <a:pt x="2935" y="1832"/>
                  </a:lnTo>
                  <a:lnTo>
                    <a:pt x="2935" y="1776"/>
                  </a:lnTo>
                  <a:lnTo>
                    <a:pt x="2929" y="1721"/>
                  </a:lnTo>
                  <a:lnTo>
                    <a:pt x="2918" y="1666"/>
                  </a:lnTo>
                  <a:lnTo>
                    <a:pt x="2900" y="1613"/>
                  </a:lnTo>
                  <a:lnTo>
                    <a:pt x="2878" y="1561"/>
                  </a:lnTo>
                  <a:lnTo>
                    <a:pt x="2849" y="1510"/>
                  </a:lnTo>
                  <a:lnTo>
                    <a:pt x="2816" y="1464"/>
                  </a:lnTo>
                  <a:lnTo>
                    <a:pt x="2776" y="1419"/>
                  </a:lnTo>
                  <a:lnTo>
                    <a:pt x="2731" y="1380"/>
                  </a:lnTo>
                  <a:lnTo>
                    <a:pt x="2683" y="1346"/>
                  </a:lnTo>
                  <a:lnTo>
                    <a:pt x="2633" y="1318"/>
                  </a:lnTo>
                  <a:lnTo>
                    <a:pt x="2581" y="1295"/>
                  </a:lnTo>
                  <a:lnTo>
                    <a:pt x="2526" y="1277"/>
                  </a:lnTo>
                  <a:lnTo>
                    <a:pt x="2471" y="1266"/>
                  </a:lnTo>
                  <a:lnTo>
                    <a:pt x="2415" y="1261"/>
                  </a:lnTo>
                  <a:lnTo>
                    <a:pt x="2359" y="1261"/>
                  </a:lnTo>
                  <a:close/>
                  <a:moveTo>
                    <a:pt x="2722" y="180"/>
                  </a:moveTo>
                  <a:lnTo>
                    <a:pt x="506" y="2375"/>
                  </a:lnTo>
                  <a:lnTo>
                    <a:pt x="1553" y="3411"/>
                  </a:lnTo>
                  <a:lnTo>
                    <a:pt x="1630" y="3334"/>
                  </a:lnTo>
                  <a:lnTo>
                    <a:pt x="670" y="2383"/>
                  </a:lnTo>
                  <a:lnTo>
                    <a:pt x="2808" y="265"/>
                  </a:lnTo>
                  <a:lnTo>
                    <a:pt x="2722" y="180"/>
                  </a:lnTo>
                  <a:close/>
                  <a:moveTo>
                    <a:pt x="2388" y="170"/>
                  </a:moveTo>
                  <a:lnTo>
                    <a:pt x="172" y="2365"/>
                  </a:lnTo>
                  <a:lnTo>
                    <a:pt x="1219" y="3402"/>
                  </a:lnTo>
                  <a:lnTo>
                    <a:pt x="1295" y="3326"/>
                  </a:lnTo>
                  <a:lnTo>
                    <a:pt x="335" y="2375"/>
                  </a:lnTo>
                  <a:lnTo>
                    <a:pt x="2474" y="256"/>
                  </a:lnTo>
                  <a:lnTo>
                    <a:pt x="2388" y="170"/>
                  </a:lnTo>
                  <a:close/>
                  <a:moveTo>
                    <a:pt x="2388" y="0"/>
                  </a:moveTo>
                  <a:lnTo>
                    <a:pt x="2388" y="0"/>
                  </a:lnTo>
                  <a:lnTo>
                    <a:pt x="2559" y="170"/>
                  </a:lnTo>
                  <a:lnTo>
                    <a:pt x="2722" y="10"/>
                  </a:lnTo>
                  <a:lnTo>
                    <a:pt x="2894" y="180"/>
                  </a:lnTo>
                  <a:lnTo>
                    <a:pt x="2972" y="102"/>
                  </a:lnTo>
                  <a:lnTo>
                    <a:pt x="4104" y="1224"/>
                  </a:lnTo>
                  <a:lnTo>
                    <a:pt x="1802" y="3505"/>
                  </a:lnTo>
                  <a:lnTo>
                    <a:pt x="1717" y="3420"/>
                  </a:lnTo>
                  <a:lnTo>
                    <a:pt x="1553" y="3581"/>
                  </a:lnTo>
                  <a:lnTo>
                    <a:pt x="1380" y="3411"/>
                  </a:lnTo>
                  <a:lnTo>
                    <a:pt x="1219" y="3572"/>
                  </a:lnTo>
                  <a:lnTo>
                    <a:pt x="0" y="2365"/>
                  </a:lnTo>
                  <a:lnTo>
                    <a:pt x="238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8192901" y="609600"/>
            <a:ext cx="2094099" cy="4287982"/>
            <a:chOff x="7079819" y="2036619"/>
            <a:chExt cx="2282768" cy="4287982"/>
          </a:xfrm>
        </p:grpSpPr>
        <p:grpSp>
          <p:nvGrpSpPr>
            <p:cNvPr id="104" name="Group 151"/>
            <p:cNvGrpSpPr/>
            <p:nvPr/>
          </p:nvGrpSpPr>
          <p:grpSpPr>
            <a:xfrm>
              <a:off x="7151977" y="2036619"/>
              <a:ext cx="2148967" cy="4287982"/>
              <a:chOff x="831560" y="1371600"/>
              <a:chExt cx="1770894" cy="4729163"/>
            </a:xfrm>
          </p:grpSpPr>
          <p:sp>
            <p:nvSpPr>
              <p:cNvPr id="116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5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Rectangle 8"/>
              <p:cNvSpPr>
                <a:spLocks noChangeArrowheads="1"/>
              </p:cNvSpPr>
              <p:nvPr/>
            </p:nvSpPr>
            <p:spPr bwMode="auto">
              <a:xfrm flipH="1">
                <a:off x="831560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5" name="Group 170"/>
            <p:cNvGrpSpPr/>
            <p:nvPr/>
          </p:nvGrpSpPr>
          <p:grpSpPr>
            <a:xfrm>
              <a:off x="7079819" y="3540178"/>
              <a:ext cx="2282768" cy="1348291"/>
              <a:chOff x="691612" y="3395004"/>
              <a:chExt cx="1881154" cy="1487013"/>
            </a:xfrm>
          </p:grpSpPr>
          <p:sp>
            <p:nvSpPr>
              <p:cNvPr id="114" name="TextBox 113"/>
              <p:cNvSpPr txBox="1"/>
              <p:nvPr/>
            </p:nvSpPr>
            <p:spPr>
              <a:xfrm flipH="1">
                <a:off x="836612" y="3965521"/>
                <a:ext cx="1600200" cy="9164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Backend operations are Fully Automated.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691612" y="3395004"/>
                <a:ext cx="1881154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Fully Automated</a:t>
                </a:r>
              </a:p>
            </p:txBody>
          </p:sp>
        </p:grpSp>
        <p:sp>
          <p:nvSpPr>
            <p:cNvPr id="106" name="Oval 105"/>
            <p:cNvSpPr/>
            <p:nvPr/>
          </p:nvSpPr>
          <p:spPr>
            <a:xfrm>
              <a:off x="7532825" y="2243893"/>
              <a:ext cx="1207530" cy="107914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05</a:t>
              </a:r>
            </a:p>
          </p:txBody>
        </p:sp>
        <p:grpSp>
          <p:nvGrpSpPr>
            <p:cNvPr id="107" name="Group 13"/>
            <p:cNvGrpSpPr>
              <a:grpSpLocks noChangeAspect="1"/>
            </p:cNvGrpSpPr>
            <p:nvPr/>
          </p:nvGrpSpPr>
          <p:grpSpPr bwMode="auto">
            <a:xfrm>
              <a:off x="7753001" y="5486400"/>
              <a:ext cx="580800" cy="463335"/>
              <a:chOff x="560" y="929"/>
              <a:chExt cx="1042" cy="1013"/>
            </a:xfrm>
            <a:solidFill>
              <a:schemeClr val="bg1"/>
            </a:solidFill>
          </p:grpSpPr>
          <p:sp>
            <p:nvSpPr>
              <p:cNvPr id="108" name="Freeform 15"/>
              <p:cNvSpPr>
                <a:spLocks noEditPoints="1"/>
              </p:cNvSpPr>
              <p:nvPr/>
            </p:nvSpPr>
            <p:spPr bwMode="auto">
              <a:xfrm>
                <a:off x="1068" y="1227"/>
                <a:ext cx="534" cy="614"/>
              </a:xfrm>
              <a:custGeom>
                <a:avLst/>
                <a:gdLst>
                  <a:gd name="T0" fmla="*/ 987 w 2133"/>
                  <a:gd name="T1" fmla="*/ 295 h 2458"/>
                  <a:gd name="T2" fmla="*/ 955 w 2133"/>
                  <a:gd name="T3" fmla="*/ 318 h 2458"/>
                  <a:gd name="T4" fmla="*/ 937 w 2133"/>
                  <a:gd name="T5" fmla="*/ 351 h 2458"/>
                  <a:gd name="T6" fmla="*/ 950 w 2133"/>
                  <a:gd name="T7" fmla="*/ 1681 h 2458"/>
                  <a:gd name="T8" fmla="*/ 962 w 2133"/>
                  <a:gd name="T9" fmla="*/ 1723 h 2458"/>
                  <a:gd name="T10" fmla="*/ 995 w 2133"/>
                  <a:gd name="T11" fmla="*/ 1752 h 2458"/>
                  <a:gd name="T12" fmla="*/ 1668 w 2133"/>
                  <a:gd name="T13" fmla="*/ 2068 h 2458"/>
                  <a:gd name="T14" fmla="*/ 1708 w 2133"/>
                  <a:gd name="T15" fmla="*/ 2067 h 2458"/>
                  <a:gd name="T16" fmla="*/ 1741 w 2133"/>
                  <a:gd name="T17" fmla="*/ 2045 h 2458"/>
                  <a:gd name="T18" fmla="*/ 1761 w 2133"/>
                  <a:gd name="T19" fmla="*/ 2011 h 2458"/>
                  <a:gd name="T20" fmla="*/ 1763 w 2133"/>
                  <a:gd name="T21" fmla="*/ 647 h 2458"/>
                  <a:gd name="T22" fmla="*/ 1750 w 2133"/>
                  <a:gd name="T23" fmla="*/ 604 h 2458"/>
                  <a:gd name="T24" fmla="*/ 1715 w 2133"/>
                  <a:gd name="T25" fmla="*/ 574 h 2458"/>
                  <a:gd name="T26" fmla="*/ 1026 w 2133"/>
                  <a:gd name="T27" fmla="*/ 291 h 2458"/>
                  <a:gd name="T28" fmla="*/ 1103 w 2133"/>
                  <a:gd name="T29" fmla="*/ 0 h 2458"/>
                  <a:gd name="T30" fmla="*/ 1181 w 2133"/>
                  <a:gd name="T31" fmla="*/ 15 h 2458"/>
                  <a:gd name="T32" fmla="*/ 2042 w 2133"/>
                  <a:gd name="T33" fmla="*/ 358 h 2458"/>
                  <a:gd name="T34" fmla="*/ 2090 w 2133"/>
                  <a:gd name="T35" fmla="*/ 400 h 2458"/>
                  <a:gd name="T36" fmla="*/ 2122 w 2133"/>
                  <a:gd name="T37" fmla="*/ 456 h 2458"/>
                  <a:gd name="T38" fmla="*/ 2133 w 2133"/>
                  <a:gd name="T39" fmla="*/ 520 h 2458"/>
                  <a:gd name="T40" fmla="*/ 2130 w 2133"/>
                  <a:gd name="T41" fmla="*/ 2250 h 2458"/>
                  <a:gd name="T42" fmla="*/ 2111 w 2133"/>
                  <a:gd name="T43" fmla="*/ 2298 h 2458"/>
                  <a:gd name="T44" fmla="*/ 2074 w 2133"/>
                  <a:gd name="T45" fmla="*/ 2335 h 2458"/>
                  <a:gd name="T46" fmla="*/ 1922 w 2133"/>
                  <a:gd name="T47" fmla="*/ 2438 h 2458"/>
                  <a:gd name="T48" fmla="*/ 1863 w 2133"/>
                  <a:gd name="T49" fmla="*/ 2456 h 2458"/>
                  <a:gd name="T50" fmla="*/ 90 w 2133"/>
                  <a:gd name="T51" fmla="*/ 2458 h 2458"/>
                  <a:gd name="T52" fmla="*/ 45 w 2133"/>
                  <a:gd name="T53" fmla="*/ 2445 h 2458"/>
                  <a:gd name="T54" fmla="*/ 11 w 2133"/>
                  <a:gd name="T55" fmla="*/ 2413 h 2458"/>
                  <a:gd name="T56" fmla="*/ 0 w 2133"/>
                  <a:gd name="T57" fmla="*/ 2367 h 2458"/>
                  <a:gd name="T58" fmla="*/ 2 w 2133"/>
                  <a:gd name="T59" fmla="*/ 2217 h 2458"/>
                  <a:gd name="T60" fmla="*/ 26 w 2133"/>
                  <a:gd name="T61" fmla="*/ 2177 h 2458"/>
                  <a:gd name="T62" fmla="*/ 65 w 2133"/>
                  <a:gd name="T63" fmla="*/ 2154 h 2458"/>
                  <a:gd name="T64" fmla="*/ 1439 w 2133"/>
                  <a:gd name="T65" fmla="*/ 2145 h 2458"/>
                  <a:gd name="T66" fmla="*/ 791 w 2133"/>
                  <a:gd name="T67" fmla="*/ 1780 h 2458"/>
                  <a:gd name="T68" fmla="*/ 805 w 2133"/>
                  <a:gd name="T69" fmla="*/ 1737 h 2458"/>
                  <a:gd name="T70" fmla="*/ 809 w 2133"/>
                  <a:gd name="T71" fmla="*/ 1711 h 2458"/>
                  <a:gd name="T72" fmla="*/ 809 w 2133"/>
                  <a:gd name="T73" fmla="*/ 1702 h 2458"/>
                  <a:gd name="T74" fmla="*/ 798 w 2133"/>
                  <a:gd name="T75" fmla="*/ 114 h 2458"/>
                  <a:gd name="T76" fmla="*/ 819 w 2133"/>
                  <a:gd name="T77" fmla="*/ 72 h 2458"/>
                  <a:gd name="T78" fmla="*/ 857 w 2133"/>
                  <a:gd name="T79" fmla="*/ 43 h 2458"/>
                  <a:gd name="T80" fmla="*/ 1062 w 2133"/>
                  <a:gd name="T81" fmla="*/ 4 h 24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133" h="2458">
                    <a:moveTo>
                      <a:pt x="1007" y="291"/>
                    </a:moveTo>
                    <a:lnTo>
                      <a:pt x="987" y="295"/>
                    </a:lnTo>
                    <a:lnTo>
                      <a:pt x="969" y="305"/>
                    </a:lnTo>
                    <a:lnTo>
                      <a:pt x="955" y="318"/>
                    </a:lnTo>
                    <a:lnTo>
                      <a:pt x="944" y="333"/>
                    </a:lnTo>
                    <a:lnTo>
                      <a:pt x="937" y="351"/>
                    </a:lnTo>
                    <a:lnTo>
                      <a:pt x="935" y="372"/>
                    </a:lnTo>
                    <a:lnTo>
                      <a:pt x="950" y="1681"/>
                    </a:lnTo>
                    <a:lnTo>
                      <a:pt x="953" y="1703"/>
                    </a:lnTo>
                    <a:lnTo>
                      <a:pt x="962" y="1723"/>
                    </a:lnTo>
                    <a:lnTo>
                      <a:pt x="976" y="1740"/>
                    </a:lnTo>
                    <a:lnTo>
                      <a:pt x="995" y="1752"/>
                    </a:lnTo>
                    <a:lnTo>
                      <a:pt x="1649" y="2063"/>
                    </a:lnTo>
                    <a:lnTo>
                      <a:pt x="1668" y="2068"/>
                    </a:lnTo>
                    <a:lnTo>
                      <a:pt x="1689" y="2070"/>
                    </a:lnTo>
                    <a:lnTo>
                      <a:pt x="1708" y="2067"/>
                    </a:lnTo>
                    <a:lnTo>
                      <a:pt x="1726" y="2058"/>
                    </a:lnTo>
                    <a:lnTo>
                      <a:pt x="1741" y="2045"/>
                    </a:lnTo>
                    <a:lnTo>
                      <a:pt x="1753" y="2029"/>
                    </a:lnTo>
                    <a:lnTo>
                      <a:pt x="1761" y="2011"/>
                    </a:lnTo>
                    <a:lnTo>
                      <a:pt x="1763" y="1990"/>
                    </a:lnTo>
                    <a:lnTo>
                      <a:pt x="1763" y="647"/>
                    </a:lnTo>
                    <a:lnTo>
                      <a:pt x="1761" y="624"/>
                    </a:lnTo>
                    <a:lnTo>
                      <a:pt x="1750" y="604"/>
                    </a:lnTo>
                    <a:lnTo>
                      <a:pt x="1735" y="586"/>
                    </a:lnTo>
                    <a:lnTo>
                      <a:pt x="1715" y="574"/>
                    </a:lnTo>
                    <a:lnTo>
                      <a:pt x="1045" y="296"/>
                    </a:lnTo>
                    <a:lnTo>
                      <a:pt x="1026" y="291"/>
                    </a:lnTo>
                    <a:lnTo>
                      <a:pt x="1007" y="291"/>
                    </a:lnTo>
                    <a:close/>
                    <a:moveTo>
                      <a:pt x="1103" y="0"/>
                    </a:moveTo>
                    <a:lnTo>
                      <a:pt x="1143" y="4"/>
                    </a:lnTo>
                    <a:lnTo>
                      <a:pt x="1181" y="15"/>
                    </a:lnTo>
                    <a:lnTo>
                      <a:pt x="2012" y="343"/>
                    </a:lnTo>
                    <a:lnTo>
                      <a:pt x="2042" y="358"/>
                    </a:lnTo>
                    <a:lnTo>
                      <a:pt x="2068" y="377"/>
                    </a:lnTo>
                    <a:lnTo>
                      <a:pt x="2090" y="400"/>
                    </a:lnTo>
                    <a:lnTo>
                      <a:pt x="2108" y="427"/>
                    </a:lnTo>
                    <a:lnTo>
                      <a:pt x="2122" y="456"/>
                    </a:lnTo>
                    <a:lnTo>
                      <a:pt x="2130" y="487"/>
                    </a:lnTo>
                    <a:lnTo>
                      <a:pt x="2133" y="520"/>
                    </a:lnTo>
                    <a:lnTo>
                      <a:pt x="2133" y="2223"/>
                    </a:lnTo>
                    <a:lnTo>
                      <a:pt x="2130" y="2250"/>
                    </a:lnTo>
                    <a:lnTo>
                      <a:pt x="2124" y="2275"/>
                    </a:lnTo>
                    <a:lnTo>
                      <a:pt x="2111" y="2298"/>
                    </a:lnTo>
                    <a:lnTo>
                      <a:pt x="2094" y="2318"/>
                    </a:lnTo>
                    <a:lnTo>
                      <a:pt x="2074" y="2335"/>
                    </a:lnTo>
                    <a:lnTo>
                      <a:pt x="1948" y="2422"/>
                    </a:lnTo>
                    <a:lnTo>
                      <a:pt x="1922" y="2438"/>
                    </a:lnTo>
                    <a:lnTo>
                      <a:pt x="1893" y="2449"/>
                    </a:lnTo>
                    <a:lnTo>
                      <a:pt x="1863" y="2456"/>
                    </a:lnTo>
                    <a:lnTo>
                      <a:pt x="1833" y="2458"/>
                    </a:lnTo>
                    <a:lnTo>
                      <a:pt x="90" y="2458"/>
                    </a:lnTo>
                    <a:lnTo>
                      <a:pt x="67" y="2454"/>
                    </a:lnTo>
                    <a:lnTo>
                      <a:pt x="45" y="2445"/>
                    </a:lnTo>
                    <a:lnTo>
                      <a:pt x="26" y="2431"/>
                    </a:lnTo>
                    <a:lnTo>
                      <a:pt x="11" y="2413"/>
                    </a:lnTo>
                    <a:lnTo>
                      <a:pt x="2" y="2391"/>
                    </a:lnTo>
                    <a:lnTo>
                      <a:pt x="0" y="2367"/>
                    </a:lnTo>
                    <a:lnTo>
                      <a:pt x="0" y="2241"/>
                    </a:lnTo>
                    <a:lnTo>
                      <a:pt x="2" y="2217"/>
                    </a:lnTo>
                    <a:lnTo>
                      <a:pt x="11" y="2197"/>
                    </a:lnTo>
                    <a:lnTo>
                      <a:pt x="26" y="2177"/>
                    </a:lnTo>
                    <a:lnTo>
                      <a:pt x="44" y="2163"/>
                    </a:lnTo>
                    <a:lnTo>
                      <a:pt x="65" y="2154"/>
                    </a:lnTo>
                    <a:lnTo>
                      <a:pt x="90" y="2150"/>
                    </a:lnTo>
                    <a:lnTo>
                      <a:pt x="1439" y="2145"/>
                    </a:lnTo>
                    <a:lnTo>
                      <a:pt x="780" y="1805"/>
                    </a:lnTo>
                    <a:lnTo>
                      <a:pt x="791" y="1780"/>
                    </a:lnTo>
                    <a:lnTo>
                      <a:pt x="800" y="1757"/>
                    </a:lnTo>
                    <a:lnTo>
                      <a:pt x="805" y="1737"/>
                    </a:lnTo>
                    <a:lnTo>
                      <a:pt x="808" y="1722"/>
                    </a:lnTo>
                    <a:lnTo>
                      <a:pt x="809" y="1711"/>
                    </a:lnTo>
                    <a:lnTo>
                      <a:pt x="809" y="1704"/>
                    </a:lnTo>
                    <a:lnTo>
                      <a:pt x="809" y="1702"/>
                    </a:lnTo>
                    <a:lnTo>
                      <a:pt x="795" y="138"/>
                    </a:lnTo>
                    <a:lnTo>
                      <a:pt x="798" y="114"/>
                    </a:lnTo>
                    <a:lnTo>
                      <a:pt x="805" y="91"/>
                    </a:lnTo>
                    <a:lnTo>
                      <a:pt x="819" y="72"/>
                    </a:lnTo>
                    <a:lnTo>
                      <a:pt x="836" y="55"/>
                    </a:lnTo>
                    <a:lnTo>
                      <a:pt x="857" y="43"/>
                    </a:lnTo>
                    <a:lnTo>
                      <a:pt x="880" y="36"/>
                    </a:lnTo>
                    <a:lnTo>
                      <a:pt x="1062" y="4"/>
                    </a:lnTo>
                    <a:lnTo>
                      <a:pt x="110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6"/>
              <p:cNvSpPr>
                <a:spLocks/>
              </p:cNvSpPr>
              <p:nvPr/>
            </p:nvSpPr>
            <p:spPr bwMode="auto">
              <a:xfrm>
                <a:off x="778" y="975"/>
                <a:ext cx="349" cy="349"/>
              </a:xfrm>
              <a:custGeom>
                <a:avLst/>
                <a:gdLst>
                  <a:gd name="T0" fmla="*/ 771 w 1398"/>
                  <a:gd name="T1" fmla="*/ 4 h 1398"/>
                  <a:gd name="T2" fmla="*/ 906 w 1398"/>
                  <a:gd name="T3" fmla="*/ 32 h 1398"/>
                  <a:gd name="T4" fmla="*/ 1032 w 1398"/>
                  <a:gd name="T5" fmla="*/ 85 h 1398"/>
                  <a:gd name="T6" fmla="*/ 1144 w 1398"/>
                  <a:gd name="T7" fmla="*/ 160 h 1398"/>
                  <a:gd name="T8" fmla="*/ 1239 w 1398"/>
                  <a:gd name="T9" fmla="*/ 255 h 1398"/>
                  <a:gd name="T10" fmla="*/ 1314 w 1398"/>
                  <a:gd name="T11" fmla="*/ 366 h 1398"/>
                  <a:gd name="T12" fmla="*/ 1367 w 1398"/>
                  <a:gd name="T13" fmla="*/ 491 h 1398"/>
                  <a:gd name="T14" fmla="*/ 1395 w 1398"/>
                  <a:gd name="T15" fmla="*/ 627 h 1398"/>
                  <a:gd name="T16" fmla="*/ 1395 w 1398"/>
                  <a:gd name="T17" fmla="*/ 771 h 1398"/>
                  <a:gd name="T18" fmla="*/ 1367 w 1398"/>
                  <a:gd name="T19" fmla="*/ 907 h 1398"/>
                  <a:gd name="T20" fmla="*/ 1314 w 1398"/>
                  <a:gd name="T21" fmla="*/ 1032 h 1398"/>
                  <a:gd name="T22" fmla="*/ 1239 w 1398"/>
                  <a:gd name="T23" fmla="*/ 1144 h 1398"/>
                  <a:gd name="T24" fmla="*/ 1144 w 1398"/>
                  <a:gd name="T25" fmla="*/ 1239 h 1398"/>
                  <a:gd name="T26" fmla="*/ 1032 w 1398"/>
                  <a:gd name="T27" fmla="*/ 1313 h 1398"/>
                  <a:gd name="T28" fmla="*/ 906 w 1398"/>
                  <a:gd name="T29" fmla="*/ 1367 h 1398"/>
                  <a:gd name="T30" fmla="*/ 771 w 1398"/>
                  <a:gd name="T31" fmla="*/ 1394 h 1398"/>
                  <a:gd name="T32" fmla="*/ 627 w 1398"/>
                  <a:gd name="T33" fmla="*/ 1394 h 1398"/>
                  <a:gd name="T34" fmla="*/ 491 w 1398"/>
                  <a:gd name="T35" fmla="*/ 1367 h 1398"/>
                  <a:gd name="T36" fmla="*/ 365 w 1398"/>
                  <a:gd name="T37" fmla="*/ 1313 h 1398"/>
                  <a:gd name="T38" fmla="*/ 255 w 1398"/>
                  <a:gd name="T39" fmla="*/ 1239 h 1398"/>
                  <a:gd name="T40" fmla="*/ 160 w 1398"/>
                  <a:gd name="T41" fmla="*/ 1144 h 1398"/>
                  <a:gd name="T42" fmla="*/ 84 w 1398"/>
                  <a:gd name="T43" fmla="*/ 1032 h 1398"/>
                  <a:gd name="T44" fmla="*/ 32 w 1398"/>
                  <a:gd name="T45" fmla="*/ 907 h 1398"/>
                  <a:gd name="T46" fmla="*/ 4 w 1398"/>
                  <a:gd name="T47" fmla="*/ 771 h 1398"/>
                  <a:gd name="T48" fmla="*/ 4 w 1398"/>
                  <a:gd name="T49" fmla="*/ 627 h 1398"/>
                  <a:gd name="T50" fmla="*/ 32 w 1398"/>
                  <a:gd name="T51" fmla="*/ 491 h 1398"/>
                  <a:gd name="T52" fmla="*/ 84 w 1398"/>
                  <a:gd name="T53" fmla="*/ 366 h 1398"/>
                  <a:gd name="T54" fmla="*/ 160 w 1398"/>
                  <a:gd name="T55" fmla="*/ 255 h 1398"/>
                  <a:gd name="T56" fmla="*/ 255 w 1398"/>
                  <a:gd name="T57" fmla="*/ 160 h 1398"/>
                  <a:gd name="T58" fmla="*/ 365 w 1398"/>
                  <a:gd name="T59" fmla="*/ 85 h 1398"/>
                  <a:gd name="T60" fmla="*/ 491 w 1398"/>
                  <a:gd name="T61" fmla="*/ 32 h 1398"/>
                  <a:gd name="T62" fmla="*/ 627 w 1398"/>
                  <a:gd name="T63" fmla="*/ 4 h 1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398" h="1398">
                    <a:moveTo>
                      <a:pt x="699" y="0"/>
                    </a:moveTo>
                    <a:lnTo>
                      <a:pt x="771" y="4"/>
                    </a:lnTo>
                    <a:lnTo>
                      <a:pt x="840" y="14"/>
                    </a:lnTo>
                    <a:lnTo>
                      <a:pt x="906" y="32"/>
                    </a:lnTo>
                    <a:lnTo>
                      <a:pt x="972" y="55"/>
                    </a:lnTo>
                    <a:lnTo>
                      <a:pt x="1032" y="85"/>
                    </a:lnTo>
                    <a:lnTo>
                      <a:pt x="1090" y="119"/>
                    </a:lnTo>
                    <a:lnTo>
                      <a:pt x="1144" y="160"/>
                    </a:lnTo>
                    <a:lnTo>
                      <a:pt x="1194" y="205"/>
                    </a:lnTo>
                    <a:lnTo>
                      <a:pt x="1239" y="255"/>
                    </a:lnTo>
                    <a:lnTo>
                      <a:pt x="1278" y="308"/>
                    </a:lnTo>
                    <a:lnTo>
                      <a:pt x="1314" y="366"/>
                    </a:lnTo>
                    <a:lnTo>
                      <a:pt x="1344" y="427"/>
                    </a:lnTo>
                    <a:lnTo>
                      <a:pt x="1367" y="491"/>
                    </a:lnTo>
                    <a:lnTo>
                      <a:pt x="1384" y="558"/>
                    </a:lnTo>
                    <a:lnTo>
                      <a:pt x="1395" y="627"/>
                    </a:lnTo>
                    <a:lnTo>
                      <a:pt x="1398" y="699"/>
                    </a:lnTo>
                    <a:lnTo>
                      <a:pt x="1395" y="771"/>
                    </a:lnTo>
                    <a:lnTo>
                      <a:pt x="1384" y="840"/>
                    </a:lnTo>
                    <a:lnTo>
                      <a:pt x="1367" y="907"/>
                    </a:lnTo>
                    <a:lnTo>
                      <a:pt x="1344" y="971"/>
                    </a:lnTo>
                    <a:lnTo>
                      <a:pt x="1314" y="1032"/>
                    </a:lnTo>
                    <a:lnTo>
                      <a:pt x="1278" y="1090"/>
                    </a:lnTo>
                    <a:lnTo>
                      <a:pt x="1239" y="1144"/>
                    </a:lnTo>
                    <a:lnTo>
                      <a:pt x="1194" y="1193"/>
                    </a:lnTo>
                    <a:lnTo>
                      <a:pt x="1144" y="1239"/>
                    </a:lnTo>
                    <a:lnTo>
                      <a:pt x="1090" y="1279"/>
                    </a:lnTo>
                    <a:lnTo>
                      <a:pt x="1032" y="1313"/>
                    </a:lnTo>
                    <a:lnTo>
                      <a:pt x="972" y="1343"/>
                    </a:lnTo>
                    <a:lnTo>
                      <a:pt x="906" y="1367"/>
                    </a:lnTo>
                    <a:lnTo>
                      <a:pt x="840" y="1384"/>
                    </a:lnTo>
                    <a:lnTo>
                      <a:pt x="771" y="1394"/>
                    </a:lnTo>
                    <a:lnTo>
                      <a:pt x="699" y="1398"/>
                    </a:lnTo>
                    <a:lnTo>
                      <a:pt x="627" y="1394"/>
                    </a:lnTo>
                    <a:lnTo>
                      <a:pt x="558" y="1384"/>
                    </a:lnTo>
                    <a:lnTo>
                      <a:pt x="491" y="1367"/>
                    </a:lnTo>
                    <a:lnTo>
                      <a:pt x="427" y="1343"/>
                    </a:lnTo>
                    <a:lnTo>
                      <a:pt x="365" y="1313"/>
                    </a:lnTo>
                    <a:lnTo>
                      <a:pt x="308" y="1279"/>
                    </a:lnTo>
                    <a:lnTo>
                      <a:pt x="255" y="1239"/>
                    </a:lnTo>
                    <a:lnTo>
                      <a:pt x="205" y="1193"/>
                    </a:lnTo>
                    <a:lnTo>
                      <a:pt x="160" y="1144"/>
                    </a:lnTo>
                    <a:lnTo>
                      <a:pt x="119" y="1090"/>
                    </a:lnTo>
                    <a:lnTo>
                      <a:pt x="84" y="1032"/>
                    </a:lnTo>
                    <a:lnTo>
                      <a:pt x="55" y="971"/>
                    </a:lnTo>
                    <a:lnTo>
                      <a:pt x="32" y="907"/>
                    </a:lnTo>
                    <a:lnTo>
                      <a:pt x="14" y="840"/>
                    </a:lnTo>
                    <a:lnTo>
                      <a:pt x="4" y="771"/>
                    </a:lnTo>
                    <a:lnTo>
                      <a:pt x="0" y="699"/>
                    </a:lnTo>
                    <a:lnTo>
                      <a:pt x="4" y="627"/>
                    </a:lnTo>
                    <a:lnTo>
                      <a:pt x="14" y="558"/>
                    </a:lnTo>
                    <a:lnTo>
                      <a:pt x="32" y="491"/>
                    </a:lnTo>
                    <a:lnTo>
                      <a:pt x="55" y="427"/>
                    </a:lnTo>
                    <a:lnTo>
                      <a:pt x="84" y="366"/>
                    </a:lnTo>
                    <a:lnTo>
                      <a:pt x="119" y="308"/>
                    </a:lnTo>
                    <a:lnTo>
                      <a:pt x="160" y="255"/>
                    </a:lnTo>
                    <a:lnTo>
                      <a:pt x="205" y="205"/>
                    </a:lnTo>
                    <a:lnTo>
                      <a:pt x="255" y="160"/>
                    </a:lnTo>
                    <a:lnTo>
                      <a:pt x="308" y="119"/>
                    </a:lnTo>
                    <a:lnTo>
                      <a:pt x="365" y="85"/>
                    </a:lnTo>
                    <a:lnTo>
                      <a:pt x="427" y="55"/>
                    </a:lnTo>
                    <a:lnTo>
                      <a:pt x="491" y="32"/>
                    </a:lnTo>
                    <a:lnTo>
                      <a:pt x="558" y="14"/>
                    </a:lnTo>
                    <a:lnTo>
                      <a:pt x="627" y="4"/>
                    </a:lnTo>
                    <a:lnTo>
                      <a:pt x="6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17"/>
              <p:cNvSpPr>
                <a:spLocks/>
              </p:cNvSpPr>
              <p:nvPr/>
            </p:nvSpPr>
            <p:spPr bwMode="auto">
              <a:xfrm>
                <a:off x="560" y="1239"/>
                <a:ext cx="704" cy="703"/>
              </a:xfrm>
              <a:custGeom>
                <a:avLst/>
                <a:gdLst>
                  <a:gd name="T0" fmla="*/ 754 w 2742"/>
                  <a:gd name="T1" fmla="*/ 13 h 2815"/>
                  <a:gd name="T2" fmla="*/ 908 w 2742"/>
                  <a:gd name="T3" fmla="*/ 78 h 2815"/>
                  <a:gd name="T4" fmla="*/ 1052 w 2742"/>
                  <a:gd name="T5" fmla="*/ 190 h 2815"/>
                  <a:gd name="T6" fmla="*/ 1173 w 2742"/>
                  <a:gd name="T7" fmla="*/ 336 h 2815"/>
                  <a:gd name="T8" fmla="*/ 1262 w 2742"/>
                  <a:gd name="T9" fmla="*/ 507 h 2815"/>
                  <a:gd name="T10" fmla="*/ 1303 w 2742"/>
                  <a:gd name="T11" fmla="*/ 689 h 2815"/>
                  <a:gd name="T12" fmla="*/ 1286 w 2742"/>
                  <a:gd name="T13" fmla="*/ 874 h 2815"/>
                  <a:gd name="T14" fmla="*/ 1259 w 2742"/>
                  <a:gd name="T15" fmla="*/ 997 h 2815"/>
                  <a:gd name="T16" fmla="*/ 1288 w 2742"/>
                  <a:gd name="T17" fmla="*/ 1107 h 2815"/>
                  <a:gd name="T18" fmla="*/ 1348 w 2742"/>
                  <a:gd name="T19" fmla="*/ 1217 h 2815"/>
                  <a:gd name="T20" fmla="*/ 1431 w 2742"/>
                  <a:gd name="T21" fmla="*/ 1313 h 2815"/>
                  <a:gd name="T22" fmla="*/ 1545 w 2742"/>
                  <a:gd name="T23" fmla="*/ 1388 h 2815"/>
                  <a:gd name="T24" fmla="*/ 1693 w 2742"/>
                  <a:gd name="T25" fmla="*/ 1425 h 2815"/>
                  <a:gd name="T26" fmla="*/ 1858 w 2742"/>
                  <a:gd name="T27" fmla="*/ 1428 h 2815"/>
                  <a:gd name="T28" fmla="*/ 2033 w 2742"/>
                  <a:gd name="T29" fmla="*/ 1404 h 2815"/>
                  <a:gd name="T30" fmla="*/ 2206 w 2742"/>
                  <a:gd name="T31" fmla="*/ 1362 h 2815"/>
                  <a:gd name="T32" fmla="*/ 2371 w 2742"/>
                  <a:gd name="T33" fmla="*/ 1312 h 2815"/>
                  <a:gd name="T34" fmla="*/ 2510 w 2742"/>
                  <a:gd name="T35" fmla="*/ 1297 h 2815"/>
                  <a:gd name="T36" fmla="*/ 2626 w 2742"/>
                  <a:gd name="T37" fmla="*/ 1343 h 2815"/>
                  <a:gd name="T38" fmla="*/ 2708 w 2742"/>
                  <a:gd name="T39" fmla="*/ 1438 h 2815"/>
                  <a:gd name="T40" fmla="*/ 2742 w 2742"/>
                  <a:gd name="T41" fmla="*/ 1558 h 2815"/>
                  <a:gd name="T42" fmla="*/ 2724 w 2742"/>
                  <a:gd name="T43" fmla="*/ 1674 h 2815"/>
                  <a:gd name="T44" fmla="*/ 2660 w 2742"/>
                  <a:gd name="T45" fmla="*/ 1771 h 2815"/>
                  <a:gd name="T46" fmla="*/ 2558 w 2742"/>
                  <a:gd name="T47" fmla="*/ 1834 h 2815"/>
                  <a:gd name="T48" fmla="*/ 2208 w 2742"/>
                  <a:gd name="T49" fmla="*/ 1938 h 2815"/>
                  <a:gd name="T50" fmla="*/ 1889 w 2742"/>
                  <a:gd name="T51" fmla="*/ 1985 h 2815"/>
                  <a:gd name="T52" fmla="*/ 1633 w 2742"/>
                  <a:gd name="T53" fmla="*/ 1980 h 2815"/>
                  <a:gd name="T54" fmla="*/ 1415 w 2742"/>
                  <a:gd name="T55" fmla="*/ 1935 h 2815"/>
                  <a:gd name="T56" fmla="*/ 1209 w 2742"/>
                  <a:gd name="T57" fmla="*/ 1834 h 2815"/>
                  <a:gd name="T58" fmla="*/ 1012 w 2742"/>
                  <a:gd name="T59" fmla="*/ 1676 h 2815"/>
                  <a:gd name="T60" fmla="*/ 859 w 2742"/>
                  <a:gd name="T61" fmla="*/ 1499 h 2815"/>
                  <a:gd name="T62" fmla="*/ 746 w 2742"/>
                  <a:gd name="T63" fmla="*/ 1316 h 2815"/>
                  <a:gd name="T64" fmla="*/ 666 w 2742"/>
                  <a:gd name="T65" fmla="*/ 1142 h 2815"/>
                  <a:gd name="T66" fmla="*/ 613 w 2742"/>
                  <a:gd name="T67" fmla="*/ 988 h 2815"/>
                  <a:gd name="T68" fmla="*/ 582 w 2742"/>
                  <a:gd name="T69" fmla="*/ 868 h 2815"/>
                  <a:gd name="T70" fmla="*/ 569 w 2742"/>
                  <a:gd name="T71" fmla="*/ 797 h 2815"/>
                  <a:gd name="T72" fmla="*/ 567 w 2742"/>
                  <a:gd name="T73" fmla="*/ 786 h 2815"/>
                  <a:gd name="T74" fmla="*/ 559 w 2742"/>
                  <a:gd name="T75" fmla="*/ 848 h 2815"/>
                  <a:gd name="T76" fmla="*/ 553 w 2742"/>
                  <a:gd name="T77" fmla="*/ 966 h 2815"/>
                  <a:gd name="T78" fmla="*/ 562 w 2742"/>
                  <a:gd name="T79" fmla="*/ 1135 h 2815"/>
                  <a:gd name="T80" fmla="*/ 599 w 2742"/>
                  <a:gd name="T81" fmla="*/ 1344 h 2815"/>
                  <a:gd name="T82" fmla="*/ 676 w 2742"/>
                  <a:gd name="T83" fmla="*/ 1585 h 2815"/>
                  <a:gd name="T84" fmla="*/ 721 w 2742"/>
                  <a:gd name="T85" fmla="*/ 1834 h 2815"/>
                  <a:gd name="T86" fmla="*/ 614 w 2742"/>
                  <a:gd name="T87" fmla="*/ 2098 h 2815"/>
                  <a:gd name="T88" fmla="*/ 514 w 2742"/>
                  <a:gd name="T89" fmla="*/ 2425 h 2815"/>
                  <a:gd name="T90" fmla="*/ 431 w 2742"/>
                  <a:gd name="T91" fmla="*/ 2815 h 2815"/>
                  <a:gd name="T92" fmla="*/ 3 w 2742"/>
                  <a:gd name="T93" fmla="*/ 373 h 2815"/>
                  <a:gd name="T94" fmla="*/ 35 w 2742"/>
                  <a:gd name="T95" fmla="*/ 340 h 2815"/>
                  <a:gd name="T96" fmla="*/ 100 w 2742"/>
                  <a:gd name="T97" fmla="*/ 278 h 2815"/>
                  <a:gd name="T98" fmla="*/ 191 w 2742"/>
                  <a:gd name="T99" fmla="*/ 202 h 2815"/>
                  <a:gd name="T100" fmla="*/ 304 w 2742"/>
                  <a:gd name="T101" fmla="*/ 122 h 2815"/>
                  <a:gd name="T102" fmla="*/ 430 w 2742"/>
                  <a:gd name="T103" fmla="*/ 54 h 2815"/>
                  <a:gd name="T104" fmla="*/ 562 w 2742"/>
                  <a:gd name="T105" fmla="*/ 10 h 28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742" h="2815">
                    <a:moveTo>
                      <a:pt x="651" y="0"/>
                    </a:moveTo>
                    <a:lnTo>
                      <a:pt x="703" y="3"/>
                    </a:lnTo>
                    <a:lnTo>
                      <a:pt x="754" y="13"/>
                    </a:lnTo>
                    <a:lnTo>
                      <a:pt x="805" y="30"/>
                    </a:lnTo>
                    <a:lnTo>
                      <a:pt x="857" y="52"/>
                    </a:lnTo>
                    <a:lnTo>
                      <a:pt x="908" y="78"/>
                    </a:lnTo>
                    <a:lnTo>
                      <a:pt x="957" y="112"/>
                    </a:lnTo>
                    <a:lnTo>
                      <a:pt x="1005" y="149"/>
                    </a:lnTo>
                    <a:lnTo>
                      <a:pt x="1052" y="190"/>
                    </a:lnTo>
                    <a:lnTo>
                      <a:pt x="1095" y="236"/>
                    </a:lnTo>
                    <a:lnTo>
                      <a:pt x="1136" y="285"/>
                    </a:lnTo>
                    <a:lnTo>
                      <a:pt x="1173" y="336"/>
                    </a:lnTo>
                    <a:lnTo>
                      <a:pt x="1207" y="391"/>
                    </a:lnTo>
                    <a:lnTo>
                      <a:pt x="1236" y="448"/>
                    </a:lnTo>
                    <a:lnTo>
                      <a:pt x="1262" y="507"/>
                    </a:lnTo>
                    <a:lnTo>
                      <a:pt x="1281" y="566"/>
                    </a:lnTo>
                    <a:lnTo>
                      <a:pt x="1295" y="627"/>
                    </a:lnTo>
                    <a:lnTo>
                      <a:pt x="1303" y="689"/>
                    </a:lnTo>
                    <a:lnTo>
                      <a:pt x="1304" y="750"/>
                    </a:lnTo>
                    <a:lnTo>
                      <a:pt x="1299" y="812"/>
                    </a:lnTo>
                    <a:lnTo>
                      <a:pt x="1286" y="874"/>
                    </a:lnTo>
                    <a:lnTo>
                      <a:pt x="1266" y="934"/>
                    </a:lnTo>
                    <a:lnTo>
                      <a:pt x="1259" y="963"/>
                    </a:lnTo>
                    <a:lnTo>
                      <a:pt x="1259" y="997"/>
                    </a:lnTo>
                    <a:lnTo>
                      <a:pt x="1264" y="1033"/>
                    </a:lnTo>
                    <a:lnTo>
                      <a:pt x="1273" y="1070"/>
                    </a:lnTo>
                    <a:lnTo>
                      <a:pt x="1288" y="1107"/>
                    </a:lnTo>
                    <a:lnTo>
                      <a:pt x="1304" y="1144"/>
                    </a:lnTo>
                    <a:lnTo>
                      <a:pt x="1325" y="1181"/>
                    </a:lnTo>
                    <a:lnTo>
                      <a:pt x="1348" y="1217"/>
                    </a:lnTo>
                    <a:lnTo>
                      <a:pt x="1375" y="1252"/>
                    </a:lnTo>
                    <a:lnTo>
                      <a:pt x="1402" y="1284"/>
                    </a:lnTo>
                    <a:lnTo>
                      <a:pt x="1431" y="1313"/>
                    </a:lnTo>
                    <a:lnTo>
                      <a:pt x="1461" y="1339"/>
                    </a:lnTo>
                    <a:lnTo>
                      <a:pt x="1502" y="1366"/>
                    </a:lnTo>
                    <a:lnTo>
                      <a:pt x="1545" y="1388"/>
                    </a:lnTo>
                    <a:lnTo>
                      <a:pt x="1591" y="1404"/>
                    </a:lnTo>
                    <a:lnTo>
                      <a:pt x="1640" y="1417"/>
                    </a:lnTo>
                    <a:lnTo>
                      <a:pt x="1693" y="1425"/>
                    </a:lnTo>
                    <a:lnTo>
                      <a:pt x="1745" y="1430"/>
                    </a:lnTo>
                    <a:lnTo>
                      <a:pt x="1802" y="1430"/>
                    </a:lnTo>
                    <a:lnTo>
                      <a:pt x="1858" y="1428"/>
                    </a:lnTo>
                    <a:lnTo>
                      <a:pt x="1916" y="1422"/>
                    </a:lnTo>
                    <a:lnTo>
                      <a:pt x="1974" y="1415"/>
                    </a:lnTo>
                    <a:lnTo>
                      <a:pt x="2033" y="1404"/>
                    </a:lnTo>
                    <a:lnTo>
                      <a:pt x="2090" y="1392"/>
                    </a:lnTo>
                    <a:lnTo>
                      <a:pt x="2148" y="1378"/>
                    </a:lnTo>
                    <a:lnTo>
                      <a:pt x="2206" y="1362"/>
                    </a:lnTo>
                    <a:lnTo>
                      <a:pt x="2262" y="1345"/>
                    </a:lnTo>
                    <a:lnTo>
                      <a:pt x="2317" y="1329"/>
                    </a:lnTo>
                    <a:lnTo>
                      <a:pt x="2371" y="1312"/>
                    </a:lnTo>
                    <a:lnTo>
                      <a:pt x="2419" y="1299"/>
                    </a:lnTo>
                    <a:lnTo>
                      <a:pt x="2465" y="1294"/>
                    </a:lnTo>
                    <a:lnTo>
                      <a:pt x="2510" y="1297"/>
                    </a:lnTo>
                    <a:lnTo>
                      <a:pt x="2552" y="1306"/>
                    </a:lnTo>
                    <a:lnTo>
                      <a:pt x="2590" y="1321"/>
                    </a:lnTo>
                    <a:lnTo>
                      <a:pt x="2626" y="1343"/>
                    </a:lnTo>
                    <a:lnTo>
                      <a:pt x="2657" y="1370"/>
                    </a:lnTo>
                    <a:lnTo>
                      <a:pt x="2685" y="1402"/>
                    </a:lnTo>
                    <a:lnTo>
                      <a:pt x="2708" y="1438"/>
                    </a:lnTo>
                    <a:lnTo>
                      <a:pt x="2726" y="1480"/>
                    </a:lnTo>
                    <a:lnTo>
                      <a:pt x="2737" y="1519"/>
                    </a:lnTo>
                    <a:lnTo>
                      <a:pt x="2742" y="1558"/>
                    </a:lnTo>
                    <a:lnTo>
                      <a:pt x="2742" y="1598"/>
                    </a:lnTo>
                    <a:lnTo>
                      <a:pt x="2735" y="1637"/>
                    </a:lnTo>
                    <a:lnTo>
                      <a:pt x="2724" y="1674"/>
                    </a:lnTo>
                    <a:lnTo>
                      <a:pt x="2707" y="1708"/>
                    </a:lnTo>
                    <a:lnTo>
                      <a:pt x="2685" y="1742"/>
                    </a:lnTo>
                    <a:lnTo>
                      <a:pt x="2660" y="1771"/>
                    </a:lnTo>
                    <a:lnTo>
                      <a:pt x="2630" y="1796"/>
                    </a:lnTo>
                    <a:lnTo>
                      <a:pt x="2596" y="1817"/>
                    </a:lnTo>
                    <a:lnTo>
                      <a:pt x="2558" y="1834"/>
                    </a:lnTo>
                    <a:lnTo>
                      <a:pt x="2438" y="1875"/>
                    </a:lnTo>
                    <a:lnTo>
                      <a:pt x="2321" y="1910"/>
                    </a:lnTo>
                    <a:lnTo>
                      <a:pt x="2208" y="1938"/>
                    </a:lnTo>
                    <a:lnTo>
                      <a:pt x="2098" y="1960"/>
                    </a:lnTo>
                    <a:lnTo>
                      <a:pt x="1992" y="1975"/>
                    </a:lnTo>
                    <a:lnTo>
                      <a:pt x="1889" y="1985"/>
                    </a:lnTo>
                    <a:lnTo>
                      <a:pt x="1790" y="1988"/>
                    </a:lnTo>
                    <a:lnTo>
                      <a:pt x="1709" y="1987"/>
                    </a:lnTo>
                    <a:lnTo>
                      <a:pt x="1633" y="1980"/>
                    </a:lnTo>
                    <a:lnTo>
                      <a:pt x="1557" y="1970"/>
                    </a:lnTo>
                    <a:lnTo>
                      <a:pt x="1484" y="1956"/>
                    </a:lnTo>
                    <a:lnTo>
                      <a:pt x="1415" y="1935"/>
                    </a:lnTo>
                    <a:lnTo>
                      <a:pt x="1348" y="1911"/>
                    </a:lnTo>
                    <a:lnTo>
                      <a:pt x="1285" y="1879"/>
                    </a:lnTo>
                    <a:lnTo>
                      <a:pt x="1209" y="1834"/>
                    </a:lnTo>
                    <a:lnTo>
                      <a:pt x="1138" y="1784"/>
                    </a:lnTo>
                    <a:lnTo>
                      <a:pt x="1072" y="1731"/>
                    </a:lnTo>
                    <a:lnTo>
                      <a:pt x="1012" y="1676"/>
                    </a:lnTo>
                    <a:lnTo>
                      <a:pt x="957" y="1619"/>
                    </a:lnTo>
                    <a:lnTo>
                      <a:pt x="905" y="1560"/>
                    </a:lnTo>
                    <a:lnTo>
                      <a:pt x="859" y="1499"/>
                    </a:lnTo>
                    <a:lnTo>
                      <a:pt x="818" y="1438"/>
                    </a:lnTo>
                    <a:lnTo>
                      <a:pt x="780" y="1378"/>
                    </a:lnTo>
                    <a:lnTo>
                      <a:pt x="746" y="1316"/>
                    </a:lnTo>
                    <a:lnTo>
                      <a:pt x="716" y="1257"/>
                    </a:lnTo>
                    <a:lnTo>
                      <a:pt x="689" y="1198"/>
                    </a:lnTo>
                    <a:lnTo>
                      <a:pt x="666" y="1142"/>
                    </a:lnTo>
                    <a:lnTo>
                      <a:pt x="645" y="1088"/>
                    </a:lnTo>
                    <a:lnTo>
                      <a:pt x="627" y="1036"/>
                    </a:lnTo>
                    <a:lnTo>
                      <a:pt x="613" y="988"/>
                    </a:lnTo>
                    <a:lnTo>
                      <a:pt x="600" y="944"/>
                    </a:lnTo>
                    <a:lnTo>
                      <a:pt x="590" y="903"/>
                    </a:lnTo>
                    <a:lnTo>
                      <a:pt x="582" y="868"/>
                    </a:lnTo>
                    <a:lnTo>
                      <a:pt x="576" y="839"/>
                    </a:lnTo>
                    <a:lnTo>
                      <a:pt x="572" y="815"/>
                    </a:lnTo>
                    <a:lnTo>
                      <a:pt x="569" y="797"/>
                    </a:lnTo>
                    <a:lnTo>
                      <a:pt x="568" y="785"/>
                    </a:lnTo>
                    <a:lnTo>
                      <a:pt x="567" y="781"/>
                    </a:lnTo>
                    <a:lnTo>
                      <a:pt x="567" y="786"/>
                    </a:lnTo>
                    <a:lnTo>
                      <a:pt x="564" y="800"/>
                    </a:lnTo>
                    <a:lnTo>
                      <a:pt x="562" y="820"/>
                    </a:lnTo>
                    <a:lnTo>
                      <a:pt x="559" y="848"/>
                    </a:lnTo>
                    <a:lnTo>
                      <a:pt x="555" y="881"/>
                    </a:lnTo>
                    <a:lnTo>
                      <a:pt x="554" y="921"/>
                    </a:lnTo>
                    <a:lnTo>
                      <a:pt x="553" y="966"/>
                    </a:lnTo>
                    <a:lnTo>
                      <a:pt x="554" y="1017"/>
                    </a:lnTo>
                    <a:lnTo>
                      <a:pt x="557" y="1074"/>
                    </a:lnTo>
                    <a:lnTo>
                      <a:pt x="562" y="1135"/>
                    </a:lnTo>
                    <a:lnTo>
                      <a:pt x="571" y="1201"/>
                    </a:lnTo>
                    <a:lnTo>
                      <a:pt x="584" y="1271"/>
                    </a:lnTo>
                    <a:lnTo>
                      <a:pt x="599" y="1344"/>
                    </a:lnTo>
                    <a:lnTo>
                      <a:pt x="619" y="1422"/>
                    </a:lnTo>
                    <a:lnTo>
                      <a:pt x="645" y="1502"/>
                    </a:lnTo>
                    <a:lnTo>
                      <a:pt x="676" y="1585"/>
                    </a:lnTo>
                    <a:lnTo>
                      <a:pt x="713" y="1671"/>
                    </a:lnTo>
                    <a:lnTo>
                      <a:pt x="755" y="1760"/>
                    </a:lnTo>
                    <a:lnTo>
                      <a:pt x="721" y="1834"/>
                    </a:lnTo>
                    <a:lnTo>
                      <a:pt x="685" y="1916"/>
                    </a:lnTo>
                    <a:lnTo>
                      <a:pt x="649" y="2003"/>
                    </a:lnTo>
                    <a:lnTo>
                      <a:pt x="614" y="2098"/>
                    </a:lnTo>
                    <a:lnTo>
                      <a:pt x="580" y="2201"/>
                    </a:lnTo>
                    <a:lnTo>
                      <a:pt x="546" y="2309"/>
                    </a:lnTo>
                    <a:lnTo>
                      <a:pt x="514" y="2425"/>
                    </a:lnTo>
                    <a:lnTo>
                      <a:pt x="485" y="2547"/>
                    </a:lnTo>
                    <a:lnTo>
                      <a:pt x="457" y="2678"/>
                    </a:lnTo>
                    <a:lnTo>
                      <a:pt x="431" y="2815"/>
                    </a:lnTo>
                    <a:lnTo>
                      <a:pt x="0" y="2813"/>
                    </a:lnTo>
                    <a:lnTo>
                      <a:pt x="0" y="376"/>
                    </a:lnTo>
                    <a:lnTo>
                      <a:pt x="3" y="373"/>
                    </a:lnTo>
                    <a:lnTo>
                      <a:pt x="9" y="366"/>
                    </a:lnTo>
                    <a:lnTo>
                      <a:pt x="19" y="355"/>
                    </a:lnTo>
                    <a:lnTo>
                      <a:pt x="35" y="340"/>
                    </a:lnTo>
                    <a:lnTo>
                      <a:pt x="53" y="322"/>
                    </a:lnTo>
                    <a:lnTo>
                      <a:pt x="74" y="302"/>
                    </a:lnTo>
                    <a:lnTo>
                      <a:pt x="100" y="278"/>
                    </a:lnTo>
                    <a:lnTo>
                      <a:pt x="127" y="254"/>
                    </a:lnTo>
                    <a:lnTo>
                      <a:pt x="158" y="228"/>
                    </a:lnTo>
                    <a:lnTo>
                      <a:pt x="191" y="202"/>
                    </a:lnTo>
                    <a:lnTo>
                      <a:pt x="227" y="175"/>
                    </a:lnTo>
                    <a:lnTo>
                      <a:pt x="264" y="149"/>
                    </a:lnTo>
                    <a:lnTo>
                      <a:pt x="304" y="122"/>
                    </a:lnTo>
                    <a:lnTo>
                      <a:pt x="344" y="98"/>
                    </a:lnTo>
                    <a:lnTo>
                      <a:pt x="386" y="75"/>
                    </a:lnTo>
                    <a:lnTo>
                      <a:pt x="430" y="54"/>
                    </a:lnTo>
                    <a:lnTo>
                      <a:pt x="473" y="36"/>
                    </a:lnTo>
                    <a:lnTo>
                      <a:pt x="517" y="21"/>
                    </a:lnTo>
                    <a:lnTo>
                      <a:pt x="562" y="10"/>
                    </a:lnTo>
                    <a:lnTo>
                      <a:pt x="607" y="3"/>
                    </a:lnTo>
                    <a:lnTo>
                      <a:pt x="65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18"/>
              <p:cNvSpPr>
                <a:spLocks/>
              </p:cNvSpPr>
              <p:nvPr/>
            </p:nvSpPr>
            <p:spPr bwMode="auto">
              <a:xfrm>
                <a:off x="1264" y="1112"/>
                <a:ext cx="174" cy="57"/>
              </a:xfrm>
              <a:custGeom>
                <a:avLst/>
                <a:gdLst>
                  <a:gd name="T0" fmla="*/ 373 w 696"/>
                  <a:gd name="T1" fmla="*/ 0 h 231"/>
                  <a:gd name="T2" fmla="*/ 424 w 696"/>
                  <a:gd name="T3" fmla="*/ 4 h 231"/>
                  <a:gd name="T4" fmla="*/ 480 w 696"/>
                  <a:gd name="T5" fmla="*/ 13 h 231"/>
                  <a:gd name="T6" fmla="*/ 537 w 696"/>
                  <a:gd name="T7" fmla="*/ 27 h 231"/>
                  <a:gd name="T8" fmla="*/ 598 w 696"/>
                  <a:gd name="T9" fmla="*/ 49 h 231"/>
                  <a:gd name="T10" fmla="*/ 659 w 696"/>
                  <a:gd name="T11" fmla="*/ 79 h 231"/>
                  <a:gd name="T12" fmla="*/ 674 w 696"/>
                  <a:gd name="T13" fmla="*/ 89 h 231"/>
                  <a:gd name="T14" fmla="*/ 686 w 696"/>
                  <a:gd name="T15" fmla="*/ 103 h 231"/>
                  <a:gd name="T16" fmla="*/ 694 w 696"/>
                  <a:gd name="T17" fmla="*/ 118 h 231"/>
                  <a:gd name="T18" fmla="*/ 696 w 696"/>
                  <a:gd name="T19" fmla="*/ 136 h 231"/>
                  <a:gd name="T20" fmla="*/ 695 w 696"/>
                  <a:gd name="T21" fmla="*/ 154 h 231"/>
                  <a:gd name="T22" fmla="*/ 689 w 696"/>
                  <a:gd name="T23" fmla="*/ 172 h 231"/>
                  <a:gd name="T24" fmla="*/ 678 w 696"/>
                  <a:gd name="T25" fmla="*/ 188 h 231"/>
                  <a:gd name="T26" fmla="*/ 664 w 696"/>
                  <a:gd name="T27" fmla="*/ 199 h 231"/>
                  <a:gd name="T28" fmla="*/ 648 w 696"/>
                  <a:gd name="T29" fmla="*/ 206 h 231"/>
                  <a:gd name="T30" fmla="*/ 631 w 696"/>
                  <a:gd name="T31" fmla="*/ 209 h 231"/>
                  <a:gd name="T32" fmla="*/ 613 w 696"/>
                  <a:gd name="T33" fmla="*/ 208 h 231"/>
                  <a:gd name="T34" fmla="*/ 595 w 696"/>
                  <a:gd name="T35" fmla="*/ 202 h 231"/>
                  <a:gd name="T36" fmla="*/ 541 w 696"/>
                  <a:gd name="T37" fmla="*/ 176 h 231"/>
                  <a:gd name="T38" fmla="*/ 490 w 696"/>
                  <a:gd name="T39" fmla="*/ 158 h 231"/>
                  <a:gd name="T40" fmla="*/ 440 w 696"/>
                  <a:gd name="T41" fmla="*/ 147 h 231"/>
                  <a:gd name="T42" fmla="*/ 394 w 696"/>
                  <a:gd name="T43" fmla="*/ 141 h 231"/>
                  <a:gd name="T44" fmla="*/ 350 w 696"/>
                  <a:gd name="T45" fmla="*/ 140 h 231"/>
                  <a:gd name="T46" fmla="*/ 309 w 696"/>
                  <a:gd name="T47" fmla="*/ 143 h 231"/>
                  <a:gd name="T48" fmla="*/ 272 w 696"/>
                  <a:gd name="T49" fmla="*/ 149 h 231"/>
                  <a:gd name="T50" fmla="*/ 237 w 696"/>
                  <a:gd name="T51" fmla="*/ 157 h 231"/>
                  <a:gd name="T52" fmla="*/ 206 w 696"/>
                  <a:gd name="T53" fmla="*/ 167 h 231"/>
                  <a:gd name="T54" fmla="*/ 181 w 696"/>
                  <a:gd name="T55" fmla="*/ 177 h 231"/>
                  <a:gd name="T56" fmla="*/ 158 w 696"/>
                  <a:gd name="T57" fmla="*/ 189 h 231"/>
                  <a:gd name="T58" fmla="*/ 140 w 696"/>
                  <a:gd name="T59" fmla="*/ 198 h 231"/>
                  <a:gd name="T60" fmla="*/ 126 w 696"/>
                  <a:gd name="T61" fmla="*/ 207 h 231"/>
                  <a:gd name="T62" fmla="*/ 117 w 696"/>
                  <a:gd name="T63" fmla="*/ 213 h 231"/>
                  <a:gd name="T64" fmla="*/ 113 w 696"/>
                  <a:gd name="T65" fmla="*/ 216 h 231"/>
                  <a:gd name="T66" fmla="*/ 91 w 696"/>
                  <a:gd name="T67" fmla="*/ 227 h 231"/>
                  <a:gd name="T68" fmla="*/ 69 w 696"/>
                  <a:gd name="T69" fmla="*/ 231 h 231"/>
                  <a:gd name="T70" fmla="*/ 49 w 696"/>
                  <a:gd name="T71" fmla="*/ 227 h 231"/>
                  <a:gd name="T72" fmla="*/ 31 w 696"/>
                  <a:gd name="T73" fmla="*/ 220 h 231"/>
                  <a:gd name="T74" fmla="*/ 15 w 696"/>
                  <a:gd name="T75" fmla="*/ 204 h 231"/>
                  <a:gd name="T76" fmla="*/ 5 w 696"/>
                  <a:gd name="T77" fmla="*/ 189 h 231"/>
                  <a:gd name="T78" fmla="*/ 0 w 696"/>
                  <a:gd name="T79" fmla="*/ 171 h 231"/>
                  <a:gd name="T80" fmla="*/ 0 w 696"/>
                  <a:gd name="T81" fmla="*/ 154 h 231"/>
                  <a:gd name="T82" fmla="*/ 4 w 696"/>
                  <a:gd name="T83" fmla="*/ 136 h 231"/>
                  <a:gd name="T84" fmla="*/ 13 w 696"/>
                  <a:gd name="T85" fmla="*/ 121 h 231"/>
                  <a:gd name="T86" fmla="*/ 26 w 696"/>
                  <a:gd name="T87" fmla="*/ 107 h 231"/>
                  <a:gd name="T88" fmla="*/ 31 w 696"/>
                  <a:gd name="T89" fmla="*/ 104 h 231"/>
                  <a:gd name="T90" fmla="*/ 40 w 696"/>
                  <a:gd name="T91" fmla="*/ 97 h 231"/>
                  <a:gd name="T92" fmla="*/ 55 w 696"/>
                  <a:gd name="T93" fmla="*/ 88 h 231"/>
                  <a:gd name="T94" fmla="*/ 74 w 696"/>
                  <a:gd name="T95" fmla="*/ 76 h 231"/>
                  <a:gd name="T96" fmla="*/ 97 w 696"/>
                  <a:gd name="T97" fmla="*/ 63 h 231"/>
                  <a:gd name="T98" fmla="*/ 126 w 696"/>
                  <a:gd name="T99" fmla="*/ 50 h 231"/>
                  <a:gd name="T100" fmla="*/ 158 w 696"/>
                  <a:gd name="T101" fmla="*/ 38 h 231"/>
                  <a:gd name="T102" fmla="*/ 194 w 696"/>
                  <a:gd name="T103" fmla="*/ 25 h 231"/>
                  <a:gd name="T104" fmla="*/ 233 w 696"/>
                  <a:gd name="T105" fmla="*/ 14 h 231"/>
                  <a:gd name="T106" fmla="*/ 277 w 696"/>
                  <a:gd name="T107" fmla="*/ 7 h 231"/>
                  <a:gd name="T108" fmla="*/ 323 w 696"/>
                  <a:gd name="T109" fmla="*/ 2 h 231"/>
                  <a:gd name="T110" fmla="*/ 373 w 696"/>
                  <a:gd name="T111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96" h="231">
                    <a:moveTo>
                      <a:pt x="373" y="0"/>
                    </a:moveTo>
                    <a:lnTo>
                      <a:pt x="424" y="4"/>
                    </a:lnTo>
                    <a:lnTo>
                      <a:pt x="480" y="13"/>
                    </a:lnTo>
                    <a:lnTo>
                      <a:pt x="537" y="27"/>
                    </a:lnTo>
                    <a:lnTo>
                      <a:pt x="598" y="49"/>
                    </a:lnTo>
                    <a:lnTo>
                      <a:pt x="659" y="79"/>
                    </a:lnTo>
                    <a:lnTo>
                      <a:pt x="674" y="89"/>
                    </a:lnTo>
                    <a:lnTo>
                      <a:pt x="686" y="103"/>
                    </a:lnTo>
                    <a:lnTo>
                      <a:pt x="694" y="118"/>
                    </a:lnTo>
                    <a:lnTo>
                      <a:pt x="696" y="136"/>
                    </a:lnTo>
                    <a:lnTo>
                      <a:pt x="695" y="154"/>
                    </a:lnTo>
                    <a:lnTo>
                      <a:pt x="689" y="172"/>
                    </a:lnTo>
                    <a:lnTo>
                      <a:pt x="678" y="188"/>
                    </a:lnTo>
                    <a:lnTo>
                      <a:pt x="664" y="199"/>
                    </a:lnTo>
                    <a:lnTo>
                      <a:pt x="648" y="206"/>
                    </a:lnTo>
                    <a:lnTo>
                      <a:pt x="631" y="209"/>
                    </a:lnTo>
                    <a:lnTo>
                      <a:pt x="613" y="208"/>
                    </a:lnTo>
                    <a:lnTo>
                      <a:pt x="595" y="202"/>
                    </a:lnTo>
                    <a:lnTo>
                      <a:pt x="541" y="176"/>
                    </a:lnTo>
                    <a:lnTo>
                      <a:pt x="490" y="158"/>
                    </a:lnTo>
                    <a:lnTo>
                      <a:pt x="440" y="147"/>
                    </a:lnTo>
                    <a:lnTo>
                      <a:pt x="394" y="141"/>
                    </a:lnTo>
                    <a:lnTo>
                      <a:pt x="350" y="140"/>
                    </a:lnTo>
                    <a:lnTo>
                      <a:pt x="309" y="143"/>
                    </a:lnTo>
                    <a:lnTo>
                      <a:pt x="272" y="149"/>
                    </a:lnTo>
                    <a:lnTo>
                      <a:pt x="237" y="157"/>
                    </a:lnTo>
                    <a:lnTo>
                      <a:pt x="206" y="167"/>
                    </a:lnTo>
                    <a:lnTo>
                      <a:pt x="181" y="177"/>
                    </a:lnTo>
                    <a:lnTo>
                      <a:pt x="158" y="189"/>
                    </a:lnTo>
                    <a:lnTo>
                      <a:pt x="140" y="198"/>
                    </a:lnTo>
                    <a:lnTo>
                      <a:pt x="126" y="207"/>
                    </a:lnTo>
                    <a:lnTo>
                      <a:pt x="117" y="213"/>
                    </a:lnTo>
                    <a:lnTo>
                      <a:pt x="113" y="216"/>
                    </a:lnTo>
                    <a:lnTo>
                      <a:pt x="91" y="227"/>
                    </a:lnTo>
                    <a:lnTo>
                      <a:pt x="69" y="231"/>
                    </a:lnTo>
                    <a:lnTo>
                      <a:pt x="49" y="227"/>
                    </a:lnTo>
                    <a:lnTo>
                      <a:pt x="31" y="220"/>
                    </a:lnTo>
                    <a:lnTo>
                      <a:pt x="15" y="204"/>
                    </a:lnTo>
                    <a:lnTo>
                      <a:pt x="5" y="189"/>
                    </a:lnTo>
                    <a:lnTo>
                      <a:pt x="0" y="171"/>
                    </a:lnTo>
                    <a:lnTo>
                      <a:pt x="0" y="154"/>
                    </a:lnTo>
                    <a:lnTo>
                      <a:pt x="4" y="136"/>
                    </a:lnTo>
                    <a:lnTo>
                      <a:pt x="13" y="121"/>
                    </a:lnTo>
                    <a:lnTo>
                      <a:pt x="26" y="107"/>
                    </a:lnTo>
                    <a:lnTo>
                      <a:pt x="31" y="104"/>
                    </a:lnTo>
                    <a:lnTo>
                      <a:pt x="40" y="97"/>
                    </a:lnTo>
                    <a:lnTo>
                      <a:pt x="55" y="88"/>
                    </a:lnTo>
                    <a:lnTo>
                      <a:pt x="74" y="76"/>
                    </a:lnTo>
                    <a:lnTo>
                      <a:pt x="97" y="63"/>
                    </a:lnTo>
                    <a:lnTo>
                      <a:pt x="126" y="50"/>
                    </a:lnTo>
                    <a:lnTo>
                      <a:pt x="158" y="38"/>
                    </a:lnTo>
                    <a:lnTo>
                      <a:pt x="194" y="25"/>
                    </a:lnTo>
                    <a:lnTo>
                      <a:pt x="233" y="14"/>
                    </a:lnTo>
                    <a:lnTo>
                      <a:pt x="277" y="7"/>
                    </a:lnTo>
                    <a:lnTo>
                      <a:pt x="323" y="2"/>
                    </a:lnTo>
                    <a:lnTo>
                      <a:pt x="37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19"/>
              <p:cNvSpPr>
                <a:spLocks/>
              </p:cNvSpPr>
              <p:nvPr/>
            </p:nvSpPr>
            <p:spPr bwMode="auto">
              <a:xfrm>
                <a:off x="1200" y="1023"/>
                <a:ext cx="276" cy="74"/>
              </a:xfrm>
              <a:custGeom>
                <a:avLst/>
                <a:gdLst>
                  <a:gd name="T0" fmla="*/ 626 w 1105"/>
                  <a:gd name="T1" fmla="*/ 2 h 298"/>
                  <a:gd name="T2" fmla="*/ 763 w 1105"/>
                  <a:gd name="T3" fmla="*/ 20 h 298"/>
                  <a:gd name="T4" fmla="*/ 912 w 1105"/>
                  <a:gd name="T5" fmla="*/ 61 h 298"/>
                  <a:gd name="T6" fmla="*/ 1068 w 1105"/>
                  <a:gd name="T7" fmla="*/ 130 h 298"/>
                  <a:gd name="T8" fmla="*/ 1095 w 1105"/>
                  <a:gd name="T9" fmla="*/ 154 h 298"/>
                  <a:gd name="T10" fmla="*/ 1105 w 1105"/>
                  <a:gd name="T11" fmla="*/ 188 h 298"/>
                  <a:gd name="T12" fmla="*/ 1097 w 1105"/>
                  <a:gd name="T13" fmla="*/ 224 h 298"/>
                  <a:gd name="T14" fmla="*/ 1073 w 1105"/>
                  <a:gd name="T15" fmla="*/ 250 h 298"/>
                  <a:gd name="T16" fmla="*/ 1038 w 1105"/>
                  <a:gd name="T17" fmla="*/ 261 h 298"/>
                  <a:gd name="T18" fmla="*/ 1003 w 1105"/>
                  <a:gd name="T19" fmla="*/ 252 h 298"/>
                  <a:gd name="T20" fmla="*/ 862 w 1105"/>
                  <a:gd name="T21" fmla="*/ 190 h 298"/>
                  <a:gd name="T22" fmla="*/ 728 w 1105"/>
                  <a:gd name="T23" fmla="*/ 154 h 298"/>
                  <a:gd name="T24" fmla="*/ 605 w 1105"/>
                  <a:gd name="T25" fmla="*/ 141 h 298"/>
                  <a:gd name="T26" fmla="*/ 492 w 1105"/>
                  <a:gd name="T27" fmla="*/ 144 h 298"/>
                  <a:gd name="T28" fmla="*/ 391 w 1105"/>
                  <a:gd name="T29" fmla="*/ 161 h 298"/>
                  <a:gd name="T30" fmla="*/ 304 w 1105"/>
                  <a:gd name="T31" fmla="*/ 185 h 298"/>
                  <a:gd name="T32" fmla="*/ 232 w 1105"/>
                  <a:gd name="T33" fmla="*/ 215 h 298"/>
                  <a:gd name="T34" fmla="*/ 175 w 1105"/>
                  <a:gd name="T35" fmla="*/ 243 h 298"/>
                  <a:gd name="T36" fmla="*/ 136 w 1105"/>
                  <a:gd name="T37" fmla="*/ 266 h 298"/>
                  <a:gd name="T38" fmla="*/ 115 w 1105"/>
                  <a:gd name="T39" fmla="*/ 280 h 298"/>
                  <a:gd name="T40" fmla="*/ 98 w 1105"/>
                  <a:gd name="T41" fmla="*/ 292 h 298"/>
                  <a:gd name="T42" fmla="*/ 69 w 1105"/>
                  <a:gd name="T43" fmla="*/ 298 h 298"/>
                  <a:gd name="T44" fmla="*/ 39 w 1105"/>
                  <a:gd name="T45" fmla="*/ 292 h 298"/>
                  <a:gd name="T46" fmla="*/ 14 w 1105"/>
                  <a:gd name="T47" fmla="*/ 272 h 298"/>
                  <a:gd name="T48" fmla="*/ 0 w 1105"/>
                  <a:gd name="T49" fmla="*/ 239 h 298"/>
                  <a:gd name="T50" fmla="*/ 4 w 1105"/>
                  <a:gd name="T51" fmla="*/ 203 h 298"/>
                  <a:gd name="T52" fmla="*/ 25 w 1105"/>
                  <a:gd name="T53" fmla="*/ 174 h 298"/>
                  <a:gd name="T54" fmla="*/ 41 w 1105"/>
                  <a:gd name="T55" fmla="*/ 162 h 298"/>
                  <a:gd name="T56" fmla="*/ 75 w 1105"/>
                  <a:gd name="T57" fmla="*/ 140 h 298"/>
                  <a:gd name="T58" fmla="*/ 128 w 1105"/>
                  <a:gd name="T59" fmla="*/ 109 h 298"/>
                  <a:gd name="T60" fmla="*/ 198 w 1105"/>
                  <a:gd name="T61" fmla="*/ 76 h 298"/>
                  <a:gd name="T62" fmla="*/ 284 w 1105"/>
                  <a:gd name="T63" fmla="*/ 44 h 298"/>
                  <a:gd name="T64" fmla="*/ 384 w 1105"/>
                  <a:gd name="T65" fmla="*/ 18 h 298"/>
                  <a:gd name="T66" fmla="*/ 499 w 1105"/>
                  <a:gd name="T67" fmla="*/ 3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05" h="298">
                    <a:moveTo>
                      <a:pt x="560" y="0"/>
                    </a:moveTo>
                    <a:lnTo>
                      <a:pt x="626" y="2"/>
                    </a:lnTo>
                    <a:lnTo>
                      <a:pt x="694" y="8"/>
                    </a:lnTo>
                    <a:lnTo>
                      <a:pt x="763" y="20"/>
                    </a:lnTo>
                    <a:lnTo>
                      <a:pt x="836" y="36"/>
                    </a:lnTo>
                    <a:lnTo>
                      <a:pt x="912" y="61"/>
                    </a:lnTo>
                    <a:lnTo>
                      <a:pt x="988" y="91"/>
                    </a:lnTo>
                    <a:lnTo>
                      <a:pt x="1068" y="130"/>
                    </a:lnTo>
                    <a:lnTo>
                      <a:pt x="1083" y="140"/>
                    </a:lnTo>
                    <a:lnTo>
                      <a:pt x="1095" y="154"/>
                    </a:lnTo>
                    <a:lnTo>
                      <a:pt x="1101" y="170"/>
                    </a:lnTo>
                    <a:lnTo>
                      <a:pt x="1105" y="188"/>
                    </a:lnTo>
                    <a:lnTo>
                      <a:pt x="1104" y="206"/>
                    </a:lnTo>
                    <a:lnTo>
                      <a:pt x="1097" y="224"/>
                    </a:lnTo>
                    <a:lnTo>
                      <a:pt x="1086" y="239"/>
                    </a:lnTo>
                    <a:lnTo>
                      <a:pt x="1073" y="250"/>
                    </a:lnTo>
                    <a:lnTo>
                      <a:pt x="1056" y="257"/>
                    </a:lnTo>
                    <a:lnTo>
                      <a:pt x="1038" y="261"/>
                    </a:lnTo>
                    <a:lnTo>
                      <a:pt x="1021" y="258"/>
                    </a:lnTo>
                    <a:lnTo>
                      <a:pt x="1003" y="252"/>
                    </a:lnTo>
                    <a:lnTo>
                      <a:pt x="931" y="218"/>
                    </a:lnTo>
                    <a:lnTo>
                      <a:pt x="862" y="190"/>
                    </a:lnTo>
                    <a:lnTo>
                      <a:pt x="794" y="170"/>
                    </a:lnTo>
                    <a:lnTo>
                      <a:pt x="728" y="154"/>
                    </a:lnTo>
                    <a:lnTo>
                      <a:pt x="665" y="145"/>
                    </a:lnTo>
                    <a:lnTo>
                      <a:pt x="605" y="141"/>
                    </a:lnTo>
                    <a:lnTo>
                      <a:pt x="546" y="140"/>
                    </a:lnTo>
                    <a:lnTo>
                      <a:pt x="492" y="144"/>
                    </a:lnTo>
                    <a:lnTo>
                      <a:pt x="440" y="152"/>
                    </a:lnTo>
                    <a:lnTo>
                      <a:pt x="391" y="161"/>
                    </a:lnTo>
                    <a:lnTo>
                      <a:pt x="346" y="172"/>
                    </a:lnTo>
                    <a:lnTo>
                      <a:pt x="304" y="185"/>
                    </a:lnTo>
                    <a:lnTo>
                      <a:pt x="266" y="199"/>
                    </a:lnTo>
                    <a:lnTo>
                      <a:pt x="232" y="215"/>
                    </a:lnTo>
                    <a:lnTo>
                      <a:pt x="201" y="229"/>
                    </a:lnTo>
                    <a:lnTo>
                      <a:pt x="175" y="243"/>
                    </a:lnTo>
                    <a:lnTo>
                      <a:pt x="154" y="256"/>
                    </a:lnTo>
                    <a:lnTo>
                      <a:pt x="136" y="266"/>
                    </a:lnTo>
                    <a:lnTo>
                      <a:pt x="123" y="275"/>
                    </a:lnTo>
                    <a:lnTo>
                      <a:pt x="115" y="280"/>
                    </a:lnTo>
                    <a:lnTo>
                      <a:pt x="113" y="283"/>
                    </a:lnTo>
                    <a:lnTo>
                      <a:pt x="98" y="292"/>
                    </a:lnTo>
                    <a:lnTo>
                      <a:pt x="84" y="297"/>
                    </a:lnTo>
                    <a:lnTo>
                      <a:pt x="69" y="298"/>
                    </a:lnTo>
                    <a:lnTo>
                      <a:pt x="54" y="297"/>
                    </a:lnTo>
                    <a:lnTo>
                      <a:pt x="39" y="292"/>
                    </a:lnTo>
                    <a:lnTo>
                      <a:pt x="25" y="284"/>
                    </a:lnTo>
                    <a:lnTo>
                      <a:pt x="14" y="272"/>
                    </a:lnTo>
                    <a:lnTo>
                      <a:pt x="5" y="256"/>
                    </a:lnTo>
                    <a:lnTo>
                      <a:pt x="0" y="239"/>
                    </a:lnTo>
                    <a:lnTo>
                      <a:pt x="0" y="221"/>
                    </a:lnTo>
                    <a:lnTo>
                      <a:pt x="4" y="203"/>
                    </a:lnTo>
                    <a:lnTo>
                      <a:pt x="13" y="188"/>
                    </a:lnTo>
                    <a:lnTo>
                      <a:pt x="25" y="174"/>
                    </a:lnTo>
                    <a:lnTo>
                      <a:pt x="30" y="170"/>
                    </a:lnTo>
                    <a:lnTo>
                      <a:pt x="41" y="162"/>
                    </a:lnTo>
                    <a:lnTo>
                      <a:pt x="55" y="152"/>
                    </a:lnTo>
                    <a:lnTo>
                      <a:pt x="75" y="140"/>
                    </a:lnTo>
                    <a:lnTo>
                      <a:pt x="100" y="125"/>
                    </a:lnTo>
                    <a:lnTo>
                      <a:pt x="128" y="109"/>
                    </a:lnTo>
                    <a:lnTo>
                      <a:pt x="161" y="93"/>
                    </a:lnTo>
                    <a:lnTo>
                      <a:pt x="198" y="76"/>
                    </a:lnTo>
                    <a:lnTo>
                      <a:pt x="240" y="59"/>
                    </a:lnTo>
                    <a:lnTo>
                      <a:pt x="284" y="44"/>
                    </a:lnTo>
                    <a:lnTo>
                      <a:pt x="332" y="30"/>
                    </a:lnTo>
                    <a:lnTo>
                      <a:pt x="384" y="18"/>
                    </a:lnTo>
                    <a:lnTo>
                      <a:pt x="440" y="9"/>
                    </a:lnTo>
                    <a:lnTo>
                      <a:pt x="499" y="3"/>
                    </a:lnTo>
                    <a:lnTo>
                      <a:pt x="56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20"/>
              <p:cNvSpPr>
                <a:spLocks/>
              </p:cNvSpPr>
              <p:nvPr/>
            </p:nvSpPr>
            <p:spPr bwMode="auto">
              <a:xfrm>
                <a:off x="1149" y="929"/>
                <a:ext cx="379" cy="92"/>
              </a:xfrm>
              <a:custGeom>
                <a:avLst/>
                <a:gdLst>
                  <a:gd name="T0" fmla="*/ 869 w 1515"/>
                  <a:gd name="T1" fmla="*/ 2 h 365"/>
                  <a:gd name="T2" fmla="*/ 1031 w 1515"/>
                  <a:gd name="T3" fmla="*/ 23 h 365"/>
                  <a:gd name="T4" fmla="*/ 1202 w 1515"/>
                  <a:gd name="T5" fmla="*/ 65 h 365"/>
                  <a:gd name="T6" fmla="*/ 1385 w 1515"/>
                  <a:gd name="T7" fmla="*/ 136 h 365"/>
                  <a:gd name="T8" fmla="*/ 1494 w 1515"/>
                  <a:gd name="T9" fmla="*/ 192 h 365"/>
                  <a:gd name="T10" fmla="*/ 1513 w 1515"/>
                  <a:gd name="T11" fmla="*/ 222 h 365"/>
                  <a:gd name="T12" fmla="*/ 1514 w 1515"/>
                  <a:gd name="T13" fmla="*/ 257 h 365"/>
                  <a:gd name="T14" fmla="*/ 1497 w 1515"/>
                  <a:gd name="T15" fmla="*/ 289 h 365"/>
                  <a:gd name="T16" fmla="*/ 1467 w 1515"/>
                  <a:gd name="T17" fmla="*/ 309 h 365"/>
                  <a:gd name="T18" fmla="*/ 1432 w 1515"/>
                  <a:gd name="T19" fmla="*/ 310 h 365"/>
                  <a:gd name="T20" fmla="*/ 1327 w 1515"/>
                  <a:gd name="T21" fmla="*/ 261 h 365"/>
                  <a:gd name="T22" fmla="*/ 1156 w 1515"/>
                  <a:gd name="T23" fmla="*/ 197 h 365"/>
                  <a:gd name="T24" fmla="*/ 996 w 1515"/>
                  <a:gd name="T25" fmla="*/ 157 h 365"/>
                  <a:gd name="T26" fmla="*/ 846 w 1515"/>
                  <a:gd name="T27" fmla="*/ 141 h 365"/>
                  <a:gd name="T28" fmla="*/ 707 w 1515"/>
                  <a:gd name="T29" fmla="*/ 141 h 365"/>
                  <a:gd name="T30" fmla="*/ 580 w 1515"/>
                  <a:gd name="T31" fmla="*/ 156 h 365"/>
                  <a:gd name="T32" fmla="*/ 466 w 1515"/>
                  <a:gd name="T33" fmla="*/ 182 h 365"/>
                  <a:gd name="T34" fmla="*/ 366 w 1515"/>
                  <a:gd name="T35" fmla="*/ 214 h 365"/>
                  <a:gd name="T36" fmla="*/ 282 w 1515"/>
                  <a:gd name="T37" fmla="*/ 250 h 365"/>
                  <a:gd name="T38" fmla="*/ 212 w 1515"/>
                  <a:gd name="T39" fmla="*/ 284 h 365"/>
                  <a:gd name="T40" fmla="*/ 161 w 1515"/>
                  <a:gd name="T41" fmla="*/ 315 h 365"/>
                  <a:gd name="T42" fmla="*/ 126 w 1515"/>
                  <a:gd name="T43" fmla="*/ 338 h 365"/>
                  <a:gd name="T44" fmla="*/ 111 w 1515"/>
                  <a:gd name="T45" fmla="*/ 350 h 365"/>
                  <a:gd name="T46" fmla="*/ 83 w 1515"/>
                  <a:gd name="T47" fmla="*/ 364 h 365"/>
                  <a:gd name="T48" fmla="*/ 48 w 1515"/>
                  <a:gd name="T49" fmla="*/ 363 h 365"/>
                  <a:gd name="T50" fmla="*/ 14 w 1515"/>
                  <a:gd name="T51" fmla="*/ 338 h 365"/>
                  <a:gd name="T52" fmla="*/ 0 w 1515"/>
                  <a:gd name="T53" fmla="*/ 305 h 365"/>
                  <a:gd name="T54" fmla="*/ 3 w 1515"/>
                  <a:gd name="T55" fmla="*/ 270 h 365"/>
                  <a:gd name="T56" fmla="*/ 25 w 1515"/>
                  <a:gd name="T57" fmla="*/ 241 h 365"/>
                  <a:gd name="T58" fmla="*/ 41 w 1515"/>
                  <a:gd name="T59" fmla="*/ 229 h 365"/>
                  <a:gd name="T60" fmla="*/ 76 w 1515"/>
                  <a:gd name="T61" fmla="*/ 205 h 365"/>
                  <a:gd name="T62" fmla="*/ 130 w 1515"/>
                  <a:gd name="T63" fmla="*/ 172 h 365"/>
                  <a:gd name="T64" fmla="*/ 202 w 1515"/>
                  <a:gd name="T65" fmla="*/ 134 h 365"/>
                  <a:gd name="T66" fmla="*/ 291 w 1515"/>
                  <a:gd name="T67" fmla="*/ 95 h 365"/>
                  <a:gd name="T68" fmla="*/ 396 w 1515"/>
                  <a:gd name="T69" fmla="*/ 59 h 365"/>
                  <a:gd name="T70" fmla="*/ 514 w 1515"/>
                  <a:gd name="T71" fmla="*/ 28 h 365"/>
                  <a:gd name="T72" fmla="*/ 646 w 1515"/>
                  <a:gd name="T73" fmla="*/ 7 h 365"/>
                  <a:gd name="T74" fmla="*/ 792 w 1515"/>
                  <a:gd name="T75" fmla="*/ 0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515" h="365">
                    <a:moveTo>
                      <a:pt x="792" y="0"/>
                    </a:moveTo>
                    <a:lnTo>
                      <a:pt x="869" y="2"/>
                    </a:lnTo>
                    <a:lnTo>
                      <a:pt x="949" y="10"/>
                    </a:lnTo>
                    <a:lnTo>
                      <a:pt x="1031" y="23"/>
                    </a:lnTo>
                    <a:lnTo>
                      <a:pt x="1115" y="41"/>
                    </a:lnTo>
                    <a:lnTo>
                      <a:pt x="1202" y="65"/>
                    </a:lnTo>
                    <a:lnTo>
                      <a:pt x="1292" y="97"/>
                    </a:lnTo>
                    <a:lnTo>
                      <a:pt x="1385" y="136"/>
                    </a:lnTo>
                    <a:lnTo>
                      <a:pt x="1478" y="180"/>
                    </a:lnTo>
                    <a:lnTo>
                      <a:pt x="1494" y="192"/>
                    </a:lnTo>
                    <a:lnTo>
                      <a:pt x="1505" y="206"/>
                    </a:lnTo>
                    <a:lnTo>
                      <a:pt x="1513" y="222"/>
                    </a:lnTo>
                    <a:lnTo>
                      <a:pt x="1515" y="239"/>
                    </a:lnTo>
                    <a:lnTo>
                      <a:pt x="1514" y="257"/>
                    </a:lnTo>
                    <a:lnTo>
                      <a:pt x="1508" y="274"/>
                    </a:lnTo>
                    <a:lnTo>
                      <a:pt x="1497" y="289"/>
                    </a:lnTo>
                    <a:lnTo>
                      <a:pt x="1483" y="301"/>
                    </a:lnTo>
                    <a:lnTo>
                      <a:pt x="1467" y="309"/>
                    </a:lnTo>
                    <a:lnTo>
                      <a:pt x="1450" y="311"/>
                    </a:lnTo>
                    <a:lnTo>
                      <a:pt x="1432" y="310"/>
                    </a:lnTo>
                    <a:lnTo>
                      <a:pt x="1414" y="304"/>
                    </a:lnTo>
                    <a:lnTo>
                      <a:pt x="1327" y="261"/>
                    </a:lnTo>
                    <a:lnTo>
                      <a:pt x="1241" y="225"/>
                    </a:lnTo>
                    <a:lnTo>
                      <a:pt x="1156" y="197"/>
                    </a:lnTo>
                    <a:lnTo>
                      <a:pt x="1075" y="174"/>
                    </a:lnTo>
                    <a:lnTo>
                      <a:pt x="996" y="157"/>
                    </a:lnTo>
                    <a:lnTo>
                      <a:pt x="920" y="147"/>
                    </a:lnTo>
                    <a:lnTo>
                      <a:pt x="846" y="141"/>
                    </a:lnTo>
                    <a:lnTo>
                      <a:pt x="775" y="138"/>
                    </a:lnTo>
                    <a:lnTo>
                      <a:pt x="707" y="141"/>
                    </a:lnTo>
                    <a:lnTo>
                      <a:pt x="642" y="147"/>
                    </a:lnTo>
                    <a:lnTo>
                      <a:pt x="580" y="156"/>
                    </a:lnTo>
                    <a:lnTo>
                      <a:pt x="521" y="168"/>
                    </a:lnTo>
                    <a:lnTo>
                      <a:pt x="466" y="182"/>
                    </a:lnTo>
                    <a:lnTo>
                      <a:pt x="415" y="197"/>
                    </a:lnTo>
                    <a:lnTo>
                      <a:pt x="366" y="214"/>
                    </a:lnTo>
                    <a:lnTo>
                      <a:pt x="323" y="232"/>
                    </a:lnTo>
                    <a:lnTo>
                      <a:pt x="282" y="250"/>
                    </a:lnTo>
                    <a:lnTo>
                      <a:pt x="246" y="268"/>
                    </a:lnTo>
                    <a:lnTo>
                      <a:pt x="212" y="284"/>
                    </a:lnTo>
                    <a:lnTo>
                      <a:pt x="184" y="301"/>
                    </a:lnTo>
                    <a:lnTo>
                      <a:pt x="161" y="315"/>
                    </a:lnTo>
                    <a:lnTo>
                      <a:pt x="142" y="328"/>
                    </a:lnTo>
                    <a:lnTo>
                      <a:pt x="126" y="338"/>
                    </a:lnTo>
                    <a:lnTo>
                      <a:pt x="116" y="346"/>
                    </a:lnTo>
                    <a:lnTo>
                      <a:pt x="111" y="350"/>
                    </a:lnTo>
                    <a:lnTo>
                      <a:pt x="98" y="359"/>
                    </a:lnTo>
                    <a:lnTo>
                      <a:pt x="83" y="364"/>
                    </a:lnTo>
                    <a:lnTo>
                      <a:pt x="69" y="365"/>
                    </a:lnTo>
                    <a:lnTo>
                      <a:pt x="48" y="363"/>
                    </a:lnTo>
                    <a:lnTo>
                      <a:pt x="29" y="354"/>
                    </a:lnTo>
                    <a:lnTo>
                      <a:pt x="14" y="338"/>
                    </a:lnTo>
                    <a:lnTo>
                      <a:pt x="5" y="323"/>
                    </a:lnTo>
                    <a:lnTo>
                      <a:pt x="0" y="305"/>
                    </a:lnTo>
                    <a:lnTo>
                      <a:pt x="0" y="288"/>
                    </a:lnTo>
                    <a:lnTo>
                      <a:pt x="3" y="270"/>
                    </a:lnTo>
                    <a:lnTo>
                      <a:pt x="12" y="255"/>
                    </a:lnTo>
                    <a:lnTo>
                      <a:pt x="25" y="241"/>
                    </a:lnTo>
                    <a:lnTo>
                      <a:pt x="30" y="237"/>
                    </a:lnTo>
                    <a:lnTo>
                      <a:pt x="41" y="229"/>
                    </a:lnTo>
                    <a:lnTo>
                      <a:pt x="56" y="219"/>
                    </a:lnTo>
                    <a:lnTo>
                      <a:pt x="76" y="205"/>
                    </a:lnTo>
                    <a:lnTo>
                      <a:pt x="101" y="189"/>
                    </a:lnTo>
                    <a:lnTo>
                      <a:pt x="130" y="172"/>
                    </a:lnTo>
                    <a:lnTo>
                      <a:pt x="165" y="154"/>
                    </a:lnTo>
                    <a:lnTo>
                      <a:pt x="202" y="134"/>
                    </a:lnTo>
                    <a:lnTo>
                      <a:pt x="244" y="114"/>
                    </a:lnTo>
                    <a:lnTo>
                      <a:pt x="291" y="95"/>
                    </a:lnTo>
                    <a:lnTo>
                      <a:pt x="341" y="75"/>
                    </a:lnTo>
                    <a:lnTo>
                      <a:pt x="396" y="59"/>
                    </a:lnTo>
                    <a:lnTo>
                      <a:pt x="452" y="42"/>
                    </a:lnTo>
                    <a:lnTo>
                      <a:pt x="514" y="28"/>
                    </a:lnTo>
                    <a:lnTo>
                      <a:pt x="579" y="16"/>
                    </a:lnTo>
                    <a:lnTo>
                      <a:pt x="646" y="7"/>
                    </a:lnTo>
                    <a:lnTo>
                      <a:pt x="718" y="1"/>
                    </a:lnTo>
                    <a:lnTo>
                      <a:pt x="79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8" name="Group 117"/>
          <p:cNvGrpSpPr/>
          <p:nvPr/>
        </p:nvGrpSpPr>
        <p:grpSpPr>
          <a:xfrm>
            <a:off x="6510152" y="609600"/>
            <a:ext cx="1763422" cy="4287982"/>
            <a:chOff x="5402506" y="2036619"/>
            <a:chExt cx="1763422" cy="4287982"/>
          </a:xfrm>
        </p:grpSpPr>
        <p:grpSp>
          <p:nvGrpSpPr>
            <p:cNvPr id="119" name="Group 148"/>
            <p:cNvGrpSpPr/>
            <p:nvPr/>
          </p:nvGrpSpPr>
          <p:grpSpPr>
            <a:xfrm flipV="1">
              <a:off x="5402506" y="2036619"/>
              <a:ext cx="1763422" cy="4287982"/>
              <a:chOff x="836574" y="1371600"/>
              <a:chExt cx="1770894" cy="4729163"/>
            </a:xfrm>
          </p:grpSpPr>
          <p:sp>
            <p:nvSpPr>
              <p:cNvPr id="134" name="Rectangle 8"/>
              <p:cNvSpPr>
                <a:spLocks noChangeArrowheads="1"/>
              </p:cNvSpPr>
              <p:nvPr/>
            </p:nvSpPr>
            <p:spPr bwMode="auto">
              <a:xfrm>
                <a:off x="836612" y="1371600"/>
                <a:ext cx="1765300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100000">
                    <a:schemeClr val="accent4"/>
                  </a:gs>
                </a:gsLst>
                <a:lin ang="5400000" scaled="1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Rectangle 8"/>
              <p:cNvSpPr>
                <a:spLocks noChangeArrowheads="1"/>
              </p:cNvSpPr>
              <p:nvPr/>
            </p:nvSpPr>
            <p:spPr bwMode="auto">
              <a:xfrm flipH="1">
                <a:off x="836574" y="1371600"/>
                <a:ext cx="1770894" cy="4729163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85000"/>
                      <a:lumOff val="15000"/>
                    </a:schemeClr>
                  </a:gs>
                  <a:gs pos="30000">
                    <a:schemeClr val="tx2">
                      <a:alpha val="0"/>
                    </a:schemeClr>
                  </a:gs>
                </a:gsLst>
                <a:lin ang="10260000" scaled="0"/>
                <a:tileRect/>
              </a:gra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0" name="Group 167"/>
            <p:cNvGrpSpPr/>
            <p:nvPr/>
          </p:nvGrpSpPr>
          <p:grpSpPr>
            <a:xfrm>
              <a:off x="5429204" y="3540178"/>
              <a:ext cx="1651435" cy="1874489"/>
              <a:chOff x="778379" y="3395004"/>
              <a:chExt cx="1658432" cy="2067350"/>
            </a:xfrm>
          </p:grpSpPr>
          <p:sp>
            <p:nvSpPr>
              <p:cNvPr id="132" name="TextBox 131"/>
              <p:cNvSpPr txBox="1"/>
              <p:nvPr/>
            </p:nvSpPr>
            <p:spPr>
              <a:xfrm flipH="1">
                <a:off x="778379" y="3934860"/>
                <a:ext cx="1658432" cy="15274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4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With no visit required to the Office.</a:t>
                </a:r>
              </a:p>
              <a:p>
                <a:pPr algn="just"/>
                <a:r>
                  <a:rPr lang="en-US" sz="14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Service Output is also provided Online 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1126451" y="3395004"/>
                <a:ext cx="101146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0 Visits</a:t>
                </a:r>
              </a:p>
            </p:txBody>
          </p:sp>
        </p:grpSp>
        <p:sp>
          <p:nvSpPr>
            <p:cNvPr id="121" name="Oval 120"/>
            <p:cNvSpPr/>
            <p:nvPr/>
          </p:nvSpPr>
          <p:spPr>
            <a:xfrm>
              <a:off x="5783511" y="2243893"/>
              <a:ext cx="990888" cy="107914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04</a:t>
              </a:r>
            </a:p>
          </p:txBody>
        </p:sp>
        <p:grpSp>
          <p:nvGrpSpPr>
            <p:cNvPr id="122" name="Group 53"/>
            <p:cNvGrpSpPr>
              <a:grpSpLocks noChangeAspect="1"/>
            </p:cNvGrpSpPr>
            <p:nvPr/>
          </p:nvGrpSpPr>
          <p:grpSpPr bwMode="auto">
            <a:xfrm>
              <a:off x="5943600" y="5410200"/>
              <a:ext cx="579251" cy="565000"/>
              <a:chOff x="616" y="1248"/>
              <a:chExt cx="1382" cy="1348"/>
            </a:xfrm>
            <a:solidFill>
              <a:schemeClr val="bg1"/>
            </a:solidFill>
          </p:grpSpPr>
          <p:sp>
            <p:nvSpPr>
              <p:cNvPr id="123" name="Freeform 55"/>
              <p:cNvSpPr>
                <a:spLocks/>
              </p:cNvSpPr>
              <p:nvPr/>
            </p:nvSpPr>
            <p:spPr bwMode="auto">
              <a:xfrm>
                <a:off x="759" y="1248"/>
                <a:ext cx="355" cy="292"/>
              </a:xfrm>
              <a:custGeom>
                <a:avLst/>
                <a:gdLst>
                  <a:gd name="T0" fmla="*/ 138 w 1064"/>
                  <a:gd name="T1" fmla="*/ 0 h 877"/>
                  <a:gd name="T2" fmla="*/ 926 w 1064"/>
                  <a:gd name="T3" fmla="*/ 0 h 877"/>
                  <a:gd name="T4" fmla="*/ 958 w 1064"/>
                  <a:gd name="T5" fmla="*/ 4 h 877"/>
                  <a:gd name="T6" fmla="*/ 986 w 1064"/>
                  <a:gd name="T7" fmla="*/ 14 h 877"/>
                  <a:gd name="T8" fmla="*/ 1013 w 1064"/>
                  <a:gd name="T9" fmla="*/ 29 h 877"/>
                  <a:gd name="T10" fmla="*/ 1033 w 1064"/>
                  <a:gd name="T11" fmla="*/ 51 h 877"/>
                  <a:gd name="T12" fmla="*/ 1050 w 1064"/>
                  <a:gd name="T13" fmla="*/ 77 h 877"/>
                  <a:gd name="T14" fmla="*/ 1060 w 1064"/>
                  <a:gd name="T15" fmla="*/ 106 h 877"/>
                  <a:gd name="T16" fmla="*/ 1064 w 1064"/>
                  <a:gd name="T17" fmla="*/ 138 h 877"/>
                  <a:gd name="T18" fmla="*/ 1064 w 1064"/>
                  <a:gd name="T19" fmla="*/ 554 h 877"/>
                  <a:gd name="T20" fmla="*/ 1060 w 1064"/>
                  <a:gd name="T21" fmla="*/ 586 h 877"/>
                  <a:gd name="T22" fmla="*/ 1050 w 1064"/>
                  <a:gd name="T23" fmla="*/ 615 h 877"/>
                  <a:gd name="T24" fmla="*/ 1033 w 1064"/>
                  <a:gd name="T25" fmla="*/ 641 h 877"/>
                  <a:gd name="T26" fmla="*/ 1013 w 1064"/>
                  <a:gd name="T27" fmla="*/ 661 h 877"/>
                  <a:gd name="T28" fmla="*/ 986 w 1064"/>
                  <a:gd name="T29" fmla="*/ 678 h 877"/>
                  <a:gd name="T30" fmla="*/ 958 w 1064"/>
                  <a:gd name="T31" fmla="*/ 688 h 877"/>
                  <a:gd name="T32" fmla="*/ 926 w 1064"/>
                  <a:gd name="T33" fmla="*/ 692 h 877"/>
                  <a:gd name="T34" fmla="*/ 620 w 1064"/>
                  <a:gd name="T35" fmla="*/ 692 h 877"/>
                  <a:gd name="T36" fmla="*/ 620 w 1064"/>
                  <a:gd name="T37" fmla="*/ 779 h 877"/>
                  <a:gd name="T38" fmla="*/ 731 w 1064"/>
                  <a:gd name="T39" fmla="*/ 779 h 877"/>
                  <a:gd name="T40" fmla="*/ 756 w 1064"/>
                  <a:gd name="T41" fmla="*/ 783 h 877"/>
                  <a:gd name="T42" fmla="*/ 781 w 1064"/>
                  <a:gd name="T43" fmla="*/ 793 h 877"/>
                  <a:gd name="T44" fmla="*/ 800 w 1064"/>
                  <a:gd name="T45" fmla="*/ 808 h 877"/>
                  <a:gd name="T46" fmla="*/ 816 w 1064"/>
                  <a:gd name="T47" fmla="*/ 827 h 877"/>
                  <a:gd name="T48" fmla="*/ 825 w 1064"/>
                  <a:gd name="T49" fmla="*/ 851 h 877"/>
                  <a:gd name="T50" fmla="*/ 829 w 1064"/>
                  <a:gd name="T51" fmla="*/ 877 h 877"/>
                  <a:gd name="T52" fmla="*/ 248 w 1064"/>
                  <a:gd name="T53" fmla="*/ 877 h 877"/>
                  <a:gd name="T54" fmla="*/ 252 w 1064"/>
                  <a:gd name="T55" fmla="*/ 851 h 877"/>
                  <a:gd name="T56" fmla="*/ 262 w 1064"/>
                  <a:gd name="T57" fmla="*/ 827 h 877"/>
                  <a:gd name="T58" fmla="*/ 277 w 1064"/>
                  <a:gd name="T59" fmla="*/ 808 h 877"/>
                  <a:gd name="T60" fmla="*/ 296 w 1064"/>
                  <a:gd name="T61" fmla="*/ 793 h 877"/>
                  <a:gd name="T62" fmla="*/ 321 w 1064"/>
                  <a:gd name="T63" fmla="*/ 783 h 877"/>
                  <a:gd name="T64" fmla="*/ 348 w 1064"/>
                  <a:gd name="T65" fmla="*/ 779 h 877"/>
                  <a:gd name="T66" fmla="*/ 446 w 1064"/>
                  <a:gd name="T67" fmla="*/ 779 h 877"/>
                  <a:gd name="T68" fmla="*/ 446 w 1064"/>
                  <a:gd name="T69" fmla="*/ 692 h 877"/>
                  <a:gd name="T70" fmla="*/ 138 w 1064"/>
                  <a:gd name="T71" fmla="*/ 692 h 877"/>
                  <a:gd name="T72" fmla="*/ 106 w 1064"/>
                  <a:gd name="T73" fmla="*/ 688 h 877"/>
                  <a:gd name="T74" fmla="*/ 78 w 1064"/>
                  <a:gd name="T75" fmla="*/ 678 h 877"/>
                  <a:gd name="T76" fmla="*/ 53 w 1064"/>
                  <a:gd name="T77" fmla="*/ 661 h 877"/>
                  <a:gd name="T78" fmla="*/ 31 w 1064"/>
                  <a:gd name="T79" fmla="*/ 641 h 877"/>
                  <a:gd name="T80" fmla="*/ 14 w 1064"/>
                  <a:gd name="T81" fmla="*/ 615 h 877"/>
                  <a:gd name="T82" fmla="*/ 4 w 1064"/>
                  <a:gd name="T83" fmla="*/ 586 h 877"/>
                  <a:gd name="T84" fmla="*/ 0 w 1064"/>
                  <a:gd name="T85" fmla="*/ 554 h 877"/>
                  <a:gd name="T86" fmla="*/ 0 w 1064"/>
                  <a:gd name="T87" fmla="*/ 138 h 877"/>
                  <a:gd name="T88" fmla="*/ 4 w 1064"/>
                  <a:gd name="T89" fmla="*/ 106 h 877"/>
                  <a:gd name="T90" fmla="*/ 14 w 1064"/>
                  <a:gd name="T91" fmla="*/ 77 h 877"/>
                  <a:gd name="T92" fmla="*/ 31 w 1064"/>
                  <a:gd name="T93" fmla="*/ 51 h 877"/>
                  <a:gd name="T94" fmla="*/ 53 w 1064"/>
                  <a:gd name="T95" fmla="*/ 29 h 877"/>
                  <a:gd name="T96" fmla="*/ 78 w 1064"/>
                  <a:gd name="T97" fmla="*/ 14 h 877"/>
                  <a:gd name="T98" fmla="*/ 106 w 1064"/>
                  <a:gd name="T99" fmla="*/ 4 h 877"/>
                  <a:gd name="T100" fmla="*/ 138 w 1064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4" h="877">
                    <a:moveTo>
                      <a:pt x="138" y="0"/>
                    </a:moveTo>
                    <a:lnTo>
                      <a:pt x="926" y="0"/>
                    </a:lnTo>
                    <a:lnTo>
                      <a:pt x="958" y="4"/>
                    </a:lnTo>
                    <a:lnTo>
                      <a:pt x="986" y="14"/>
                    </a:lnTo>
                    <a:lnTo>
                      <a:pt x="1013" y="29"/>
                    </a:lnTo>
                    <a:lnTo>
                      <a:pt x="1033" y="51"/>
                    </a:lnTo>
                    <a:lnTo>
                      <a:pt x="1050" y="77"/>
                    </a:lnTo>
                    <a:lnTo>
                      <a:pt x="1060" y="106"/>
                    </a:lnTo>
                    <a:lnTo>
                      <a:pt x="1064" y="138"/>
                    </a:lnTo>
                    <a:lnTo>
                      <a:pt x="1064" y="554"/>
                    </a:lnTo>
                    <a:lnTo>
                      <a:pt x="1060" y="586"/>
                    </a:lnTo>
                    <a:lnTo>
                      <a:pt x="1050" y="615"/>
                    </a:lnTo>
                    <a:lnTo>
                      <a:pt x="1033" y="641"/>
                    </a:lnTo>
                    <a:lnTo>
                      <a:pt x="1013" y="661"/>
                    </a:lnTo>
                    <a:lnTo>
                      <a:pt x="986" y="678"/>
                    </a:lnTo>
                    <a:lnTo>
                      <a:pt x="958" y="688"/>
                    </a:lnTo>
                    <a:lnTo>
                      <a:pt x="926" y="692"/>
                    </a:lnTo>
                    <a:lnTo>
                      <a:pt x="620" y="692"/>
                    </a:lnTo>
                    <a:lnTo>
                      <a:pt x="620" y="779"/>
                    </a:lnTo>
                    <a:lnTo>
                      <a:pt x="731" y="779"/>
                    </a:lnTo>
                    <a:lnTo>
                      <a:pt x="756" y="783"/>
                    </a:lnTo>
                    <a:lnTo>
                      <a:pt x="781" y="793"/>
                    </a:lnTo>
                    <a:lnTo>
                      <a:pt x="800" y="808"/>
                    </a:lnTo>
                    <a:lnTo>
                      <a:pt x="816" y="827"/>
                    </a:lnTo>
                    <a:lnTo>
                      <a:pt x="825" y="851"/>
                    </a:lnTo>
                    <a:lnTo>
                      <a:pt x="829" y="877"/>
                    </a:lnTo>
                    <a:lnTo>
                      <a:pt x="248" y="877"/>
                    </a:lnTo>
                    <a:lnTo>
                      <a:pt x="252" y="851"/>
                    </a:lnTo>
                    <a:lnTo>
                      <a:pt x="262" y="827"/>
                    </a:lnTo>
                    <a:lnTo>
                      <a:pt x="277" y="808"/>
                    </a:lnTo>
                    <a:lnTo>
                      <a:pt x="296" y="793"/>
                    </a:lnTo>
                    <a:lnTo>
                      <a:pt x="321" y="783"/>
                    </a:lnTo>
                    <a:lnTo>
                      <a:pt x="348" y="779"/>
                    </a:lnTo>
                    <a:lnTo>
                      <a:pt x="446" y="779"/>
                    </a:lnTo>
                    <a:lnTo>
                      <a:pt x="446" y="692"/>
                    </a:lnTo>
                    <a:lnTo>
                      <a:pt x="138" y="692"/>
                    </a:lnTo>
                    <a:lnTo>
                      <a:pt x="106" y="688"/>
                    </a:lnTo>
                    <a:lnTo>
                      <a:pt x="78" y="678"/>
                    </a:lnTo>
                    <a:lnTo>
                      <a:pt x="53" y="661"/>
                    </a:lnTo>
                    <a:lnTo>
                      <a:pt x="31" y="641"/>
                    </a:lnTo>
                    <a:lnTo>
                      <a:pt x="14" y="615"/>
                    </a:lnTo>
                    <a:lnTo>
                      <a:pt x="4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4" y="106"/>
                    </a:lnTo>
                    <a:lnTo>
                      <a:pt x="14" y="77"/>
                    </a:lnTo>
                    <a:lnTo>
                      <a:pt x="31" y="51"/>
                    </a:lnTo>
                    <a:lnTo>
                      <a:pt x="53" y="29"/>
                    </a:lnTo>
                    <a:lnTo>
                      <a:pt x="78" y="14"/>
                    </a:lnTo>
                    <a:lnTo>
                      <a:pt x="106" y="4"/>
                    </a:lnTo>
                    <a:lnTo>
                      <a:pt x="1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56"/>
              <p:cNvSpPr>
                <a:spLocks/>
              </p:cNvSpPr>
              <p:nvPr/>
            </p:nvSpPr>
            <p:spPr bwMode="auto">
              <a:xfrm>
                <a:off x="1201" y="1248"/>
                <a:ext cx="355" cy="292"/>
              </a:xfrm>
              <a:custGeom>
                <a:avLst/>
                <a:gdLst>
                  <a:gd name="T0" fmla="*/ 138 w 1064"/>
                  <a:gd name="T1" fmla="*/ 0 h 877"/>
                  <a:gd name="T2" fmla="*/ 926 w 1064"/>
                  <a:gd name="T3" fmla="*/ 0 h 877"/>
                  <a:gd name="T4" fmla="*/ 958 w 1064"/>
                  <a:gd name="T5" fmla="*/ 4 h 877"/>
                  <a:gd name="T6" fmla="*/ 987 w 1064"/>
                  <a:gd name="T7" fmla="*/ 14 h 877"/>
                  <a:gd name="T8" fmla="*/ 1013 w 1064"/>
                  <a:gd name="T9" fmla="*/ 29 h 877"/>
                  <a:gd name="T10" fmla="*/ 1033 w 1064"/>
                  <a:gd name="T11" fmla="*/ 51 h 877"/>
                  <a:gd name="T12" fmla="*/ 1050 w 1064"/>
                  <a:gd name="T13" fmla="*/ 77 h 877"/>
                  <a:gd name="T14" fmla="*/ 1060 w 1064"/>
                  <a:gd name="T15" fmla="*/ 106 h 877"/>
                  <a:gd name="T16" fmla="*/ 1064 w 1064"/>
                  <a:gd name="T17" fmla="*/ 138 h 877"/>
                  <a:gd name="T18" fmla="*/ 1064 w 1064"/>
                  <a:gd name="T19" fmla="*/ 554 h 877"/>
                  <a:gd name="T20" fmla="*/ 1060 w 1064"/>
                  <a:gd name="T21" fmla="*/ 586 h 877"/>
                  <a:gd name="T22" fmla="*/ 1050 w 1064"/>
                  <a:gd name="T23" fmla="*/ 615 h 877"/>
                  <a:gd name="T24" fmla="*/ 1033 w 1064"/>
                  <a:gd name="T25" fmla="*/ 641 h 877"/>
                  <a:gd name="T26" fmla="*/ 1013 w 1064"/>
                  <a:gd name="T27" fmla="*/ 661 h 877"/>
                  <a:gd name="T28" fmla="*/ 987 w 1064"/>
                  <a:gd name="T29" fmla="*/ 678 h 877"/>
                  <a:gd name="T30" fmla="*/ 958 w 1064"/>
                  <a:gd name="T31" fmla="*/ 688 h 877"/>
                  <a:gd name="T32" fmla="*/ 926 w 1064"/>
                  <a:gd name="T33" fmla="*/ 692 h 877"/>
                  <a:gd name="T34" fmla="*/ 619 w 1064"/>
                  <a:gd name="T35" fmla="*/ 692 h 877"/>
                  <a:gd name="T36" fmla="*/ 619 w 1064"/>
                  <a:gd name="T37" fmla="*/ 779 h 877"/>
                  <a:gd name="T38" fmla="*/ 729 w 1064"/>
                  <a:gd name="T39" fmla="*/ 779 h 877"/>
                  <a:gd name="T40" fmla="*/ 756 w 1064"/>
                  <a:gd name="T41" fmla="*/ 783 h 877"/>
                  <a:gd name="T42" fmla="*/ 780 w 1064"/>
                  <a:gd name="T43" fmla="*/ 793 h 877"/>
                  <a:gd name="T44" fmla="*/ 801 w 1064"/>
                  <a:gd name="T45" fmla="*/ 808 h 877"/>
                  <a:gd name="T46" fmla="*/ 816 w 1064"/>
                  <a:gd name="T47" fmla="*/ 827 h 877"/>
                  <a:gd name="T48" fmla="*/ 826 w 1064"/>
                  <a:gd name="T49" fmla="*/ 851 h 877"/>
                  <a:gd name="T50" fmla="*/ 829 w 1064"/>
                  <a:gd name="T51" fmla="*/ 877 h 877"/>
                  <a:gd name="T52" fmla="*/ 248 w 1064"/>
                  <a:gd name="T53" fmla="*/ 877 h 877"/>
                  <a:gd name="T54" fmla="*/ 252 w 1064"/>
                  <a:gd name="T55" fmla="*/ 851 h 877"/>
                  <a:gd name="T56" fmla="*/ 262 w 1064"/>
                  <a:gd name="T57" fmla="*/ 827 h 877"/>
                  <a:gd name="T58" fmla="*/ 277 w 1064"/>
                  <a:gd name="T59" fmla="*/ 808 h 877"/>
                  <a:gd name="T60" fmla="*/ 298 w 1064"/>
                  <a:gd name="T61" fmla="*/ 793 h 877"/>
                  <a:gd name="T62" fmla="*/ 321 w 1064"/>
                  <a:gd name="T63" fmla="*/ 783 h 877"/>
                  <a:gd name="T64" fmla="*/ 347 w 1064"/>
                  <a:gd name="T65" fmla="*/ 779 h 877"/>
                  <a:gd name="T66" fmla="*/ 446 w 1064"/>
                  <a:gd name="T67" fmla="*/ 779 h 877"/>
                  <a:gd name="T68" fmla="*/ 446 w 1064"/>
                  <a:gd name="T69" fmla="*/ 692 h 877"/>
                  <a:gd name="T70" fmla="*/ 138 w 1064"/>
                  <a:gd name="T71" fmla="*/ 692 h 877"/>
                  <a:gd name="T72" fmla="*/ 107 w 1064"/>
                  <a:gd name="T73" fmla="*/ 688 h 877"/>
                  <a:gd name="T74" fmla="*/ 78 w 1064"/>
                  <a:gd name="T75" fmla="*/ 678 h 877"/>
                  <a:gd name="T76" fmla="*/ 52 w 1064"/>
                  <a:gd name="T77" fmla="*/ 661 h 877"/>
                  <a:gd name="T78" fmla="*/ 31 w 1064"/>
                  <a:gd name="T79" fmla="*/ 641 h 877"/>
                  <a:gd name="T80" fmla="*/ 14 w 1064"/>
                  <a:gd name="T81" fmla="*/ 615 h 877"/>
                  <a:gd name="T82" fmla="*/ 4 w 1064"/>
                  <a:gd name="T83" fmla="*/ 586 h 877"/>
                  <a:gd name="T84" fmla="*/ 0 w 1064"/>
                  <a:gd name="T85" fmla="*/ 554 h 877"/>
                  <a:gd name="T86" fmla="*/ 0 w 1064"/>
                  <a:gd name="T87" fmla="*/ 138 h 877"/>
                  <a:gd name="T88" fmla="*/ 4 w 1064"/>
                  <a:gd name="T89" fmla="*/ 106 h 877"/>
                  <a:gd name="T90" fmla="*/ 14 w 1064"/>
                  <a:gd name="T91" fmla="*/ 77 h 877"/>
                  <a:gd name="T92" fmla="*/ 31 w 1064"/>
                  <a:gd name="T93" fmla="*/ 51 h 877"/>
                  <a:gd name="T94" fmla="*/ 52 w 1064"/>
                  <a:gd name="T95" fmla="*/ 29 h 877"/>
                  <a:gd name="T96" fmla="*/ 78 w 1064"/>
                  <a:gd name="T97" fmla="*/ 14 h 877"/>
                  <a:gd name="T98" fmla="*/ 107 w 1064"/>
                  <a:gd name="T99" fmla="*/ 4 h 877"/>
                  <a:gd name="T100" fmla="*/ 138 w 1064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4" h="877">
                    <a:moveTo>
                      <a:pt x="138" y="0"/>
                    </a:moveTo>
                    <a:lnTo>
                      <a:pt x="926" y="0"/>
                    </a:lnTo>
                    <a:lnTo>
                      <a:pt x="958" y="4"/>
                    </a:lnTo>
                    <a:lnTo>
                      <a:pt x="987" y="14"/>
                    </a:lnTo>
                    <a:lnTo>
                      <a:pt x="1013" y="29"/>
                    </a:lnTo>
                    <a:lnTo>
                      <a:pt x="1033" y="51"/>
                    </a:lnTo>
                    <a:lnTo>
                      <a:pt x="1050" y="77"/>
                    </a:lnTo>
                    <a:lnTo>
                      <a:pt x="1060" y="106"/>
                    </a:lnTo>
                    <a:lnTo>
                      <a:pt x="1064" y="138"/>
                    </a:lnTo>
                    <a:lnTo>
                      <a:pt x="1064" y="554"/>
                    </a:lnTo>
                    <a:lnTo>
                      <a:pt x="1060" y="586"/>
                    </a:lnTo>
                    <a:lnTo>
                      <a:pt x="1050" y="615"/>
                    </a:lnTo>
                    <a:lnTo>
                      <a:pt x="1033" y="641"/>
                    </a:lnTo>
                    <a:lnTo>
                      <a:pt x="1013" y="661"/>
                    </a:lnTo>
                    <a:lnTo>
                      <a:pt x="987" y="678"/>
                    </a:lnTo>
                    <a:lnTo>
                      <a:pt x="958" y="688"/>
                    </a:lnTo>
                    <a:lnTo>
                      <a:pt x="926" y="692"/>
                    </a:lnTo>
                    <a:lnTo>
                      <a:pt x="619" y="692"/>
                    </a:lnTo>
                    <a:lnTo>
                      <a:pt x="619" y="779"/>
                    </a:lnTo>
                    <a:lnTo>
                      <a:pt x="729" y="779"/>
                    </a:lnTo>
                    <a:lnTo>
                      <a:pt x="756" y="783"/>
                    </a:lnTo>
                    <a:lnTo>
                      <a:pt x="780" y="793"/>
                    </a:lnTo>
                    <a:lnTo>
                      <a:pt x="801" y="808"/>
                    </a:lnTo>
                    <a:lnTo>
                      <a:pt x="816" y="827"/>
                    </a:lnTo>
                    <a:lnTo>
                      <a:pt x="826" y="851"/>
                    </a:lnTo>
                    <a:lnTo>
                      <a:pt x="829" y="877"/>
                    </a:lnTo>
                    <a:lnTo>
                      <a:pt x="248" y="877"/>
                    </a:lnTo>
                    <a:lnTo>
                      <a:pt x="252" y="851"/>
                    </a:lnTo>
                    <a:lnTo>
                      <a:pt x="262" y="827"/>
                    </a:lnTo>
                    <a:lnTo>
                      <a:pt x="277" y="808"/>
                    </a:lnTo>
                    <a:lnTo>
                      <a:pt x="298" y="793"/>
                    </a:lnTo>
                    <a:lnTo>
                      <a:pt x="321" y="783"/>
                    </a:lnTo>
                    <a:lnTo>
                      <a:pt x="347" y="779"/>
                    </a:lnTo>
                    <a:lnTo>
                      <a:pt x="446" y="779"/>
                    </a:lnTo>
                    <a:lnTo>
                      <a:pt x="446" y="692"/>
                    </a:lnTo>
                    <a:lnTo>
                      <a:pt x="138" y="692"/>
                    </a:lnTo>
                    <a:lnTo>
                      <a:pt x="107" y="688"/>
                    </a:lnTo>
                    <a:lnTo>
                      <a:pt x="78" y="678"/>
                    </a:lnTo>
                    <a:lnTo>
                      <a:pt x="52" y="661"/>
                    </a:lnTo>
                    <a:lnTo>
                      <a:pt x="31" y="641"/>
                    </a:lnTo>
                    <a:lnTo>
                      <a:pt x="14" y="615"/>
                    </a:lnTo>
                    <a:lnTo>
                      <a:pt x="4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4" y="106"/>
                    </a:lnTo>
                    <a:lnTo>
                      <a:pt x="14" y="77"/>
                    </a:lnTo>
                    <a:lnTo>
                      <a:pt x="31" y="51"/>
                    </a:lnTo>
                    <a:lnTo>
                      <a:pt x="52" y="29"/>
                    </a:lnTo>
                    <a:lnTo>
                      <a:pt x="78" y="14"/>
                    </a:lnTo>
                    <a:lnTo>
                      <a:pt x="107" y="4"/>
                    </a:lnTo>
                    <a:lnTo>
                      <a:pt x="1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57"/>
              <p:cNvSpPr>
                <a:spLocks/>
              </p:cNvSpPr>
              <p:nvPr/>
            </p:nvSpPr>
            <p:spPr bwMode="auto">
              <a:xfrm>
                <a:off x="1643" y="1248"/>
                <a:ext cx="355" cy="292"/>
              </a:xfrm>
              <a:custGeom>
                <a:avLst/>
                <a:gdLst>
                  <a:gd name="T0" fmla="*/ 137 w 1063"/>
                  <a:gd name="T1" fmla="*/ 0 h 877"/>
                  <a:gd name="T2" fmla="*/ 925 w 1063"/>
                  <a:gd name="T3" fmla="*/ 0 h 877"/>
                  <a:gd name="T4" fmla="*/ 957 w 1063"/>
                  <a:gd name="T5" fmla="*/ 4 h 877"/>
                  <a:gd name="T6" fmla="*/ 986 w 1063"/>
                  <a:gd name="T7" fmla="*/ 14 h 877"/>
                  <a:gd name="T8" fmla="*/ 1012 w 1063"/>
                  <a:gd name="T9" fmla="*/ 29 h 877"/>
                  <a:gd name="T10" fmla="*/ 1032 w 1063"/>
                  <a:gd name="T11" fmla="*/ 51 h 877"/>
                  <a:gd name="T12" fmla="*/ 1049 w 1063"/>
                  <a:gd name="T13" fmla="*/ 77 h 877"/>
                  <a:gd name="T14" fmla="*/ 1059 w 1063"/>
                  <a:gd name="T15" fmla="*/ 106 h 877"/>
                  <a:gd name="T16" fmla="*/ 1063 w 1063"/>
                  <a:gd name="T17" fmla="*/ 138 h 877"/>
                  <a:gd name="T18" fmla="*/ 1063 w 1063"/>
                  <a:gd name="T19" fmla="*/ 554 h 877"/>
                  <a:gd name="T20" fmla="*/ 1059 w 1063"/>
                  <a:gd name="T21" fmla="*/ 586 h 877"/>
                  <a:gd name="T22" fmla="*/ 1049 w 1063"/>
                  <a:gd name="T23" fmla="*/ 615 h 877"/>
                  <a:gd name="T24" fmla="*/ 1032 w 1063"/>
                  <a:gd name="T25" fmla="*/ 641 h 877"/>
                  <a:gd name="T26" fmla="*/ 1012 w 1063"/>
                  <a:gd name="T27" fmla="*/ 661 h 877"/>
                  <a:gd name="T28" fmla="*/ 986 w 1063"/>
                  <a:gd name="T29" fmla="*/ 678 h 877"/>
                  <a:gd name="T30" fmla="*/ 957 w 1063"/>
                  <a:gd name="T31" fmla="*/ 688 h 877"/>
                  <a:gd name="T32" fmla="*/ 925 w 1063"/>
                  <a:gd name="T33" fmla="*/ 692 h 877"/>
                  <a:gd name="T34" fmla="*/ 618 w 1063"/>
                  <a:gd name="T35" fmla="*/ 692 h 877"/>
                  <a:gd name="T36" fmla="*/ 618 w 1063"/>
                  <a:gd name="T37" fmla="*/ 779 h 877"/>
                  <a:gd name="T38" fmla="*/ 729 w 1063"/>
                  <a:gd name="T39" fmla="*/ 779 h 877"/>
                  <a:gd name="T40" fmla="*/ 755 w 1063"/>
                  <a:gd name="T41" fmla="*/ 783 h 877"/>
                  <a:gd name="T42" fmla="*/ 779 w 1063"/>
                  <a:gd name="T43" fmla="*/ 793 h 877"/>
                  <a:gd name="T44" fmla="*/ 800 w 1063"/>
                  <a:gd name="T45" fmla="*/ 808 h 877"/>
                  <a:gd name="T46" fmla="*/ 815 w 1063"/>
                  <a:gd name="T47" fmla="*/ 827 h 877"/>
                  <a:gd name="T48" fmla="*/ 825 w 1063"/>
                  <a:gd name="T49" fmla="*/ 851 h 877"/>
                  <a:gd name="T50" fmla="*/ 829 w 1063"/>
                  <a:gd name="T51" fmla="*/ 877 h 877"/>
                  <a:gd name="T52" fmla="*/ 247 w 1063"/>
                  <a:gd name="T53" fmla="*/ 877 h 877"/>
                  <a:gd name="T54" fmla="*/ 250 w 1063"/>
                  <a:gd name="T55" fmla="*/ 851 h 877"/>
                  <a:gd name="T56" fmla="*/ 261 w 1063"/>
                  <a:gd name="T57" fmla="*/ 827 h 877"/>
                  <a:gd name="T58" fmla="*/ 276 w 1063"/>
                  <a:gd name="T59" fmla="*/ 808 h 877"/>
                  <a:gd name="T60" fmla="*/ 296 w 1063"/>
                  <a:gd name="T61" fmla="*/ 793 h 877"/>
                  <a:gd name="T62" fmla="*/ 319 w 1063"/>
                  <a:gd name="T63" fmla="*/ 783 h 877"/>
                  <a:gd name="T64" fmla="*/ 346 w 1063"/>
                  <a:gd name="T65" fmla="*/ 779 h 877"/>
                  <a:gd name="T66" fmla="*/ 445 w 1063"/>
                  <a:gd name="T67" fmla="*/ 779 h 877"/>
                  <a:gd name="T68" fmla="*/ 445 w 1063"/>
                  <a:gd name="T69" fmla="*/ 692 h 877"/>
                  <a:gd name="T70" fmla="*/ 137 w 1063"/>
                  <a:gd name="T71" fmla="*/ 692 h 877"/>
                  <a:gd name="T72" fmla="*/ 106 w 1063"/>
                  <a:gd name="T73" fmla="*/ 688 h 877"/>
                  <a:gd name="T74" fmla="*/ 77 w 1063"/>
                  <a:gd name="T75" fmla="*/ 678 h 877"/>
                  <a:gd name="T76" fmla="*/ 51 w 1063"/>
                  <a:gd name="T77" fmla="*/ 661 h 877"/>
                  <a:gd name="T78" fmla="*/ 29 w 1063"/>
                  <a:gd name="T79" fmla="*/ 641 h 877"/>
                  <a:gd name="T80" fmla="*/ 14 w 1063"/>
                  <a:gd name="T81" fmla="*/ 615 h 877"/>
                  <a:gd name="T82" fmla="*/ 3 w 1063"/>
                  <a:gd name="T83" fmla="*/ 586 h 877"/>
                  <a:gd name="T84" fmla="*/ 0 w 1063"/>
                  <a:gd name="T85" fmla="*/ 554 h 877"/>
                  <a:gd name="T86" fmla="*/ 0 w 1063"/>
                  <a:gd name="T87" fmla="*/ 138 h 877"/>
                  <a:gd name="T88" fmla="*/ 3 w 1063"/>
                  <a:gd name="T89" fmla="*/ 106 h 877"/>
                  <a:gd name="T90" fmla="*/ 13 w 1063"/>
                  <a:gd name="T91" fmla="*/ 77 h 877"/>
                  <a:gd name="T92" fmla="*/ 29 w 1063"/>
                  <a:gd name="T93" fmla="*/ 51 h 877"/>
                  <a:gd name="T94" fmla="*/ 51 w 1063"/>
                  <a:gd name="T95" fmla="*/ 29 h 877"/>
                  <a:gd name="T96" fmla="*/ 77 w 1063"/>
                  <a:gd name="T97" fmla="*/ 14 h 877"/>
                  <a:gd name="T98" fmla="*/ 105 w 1063"/>
                  <a:gd name="T99" fmla="*/ 4 h 877"/>
                  <a:gd name="T100" fmla="*/ 137 w 1063"/>
                  <a:gd name="T101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63" h="877">
                    <a:moveTo>
                      <a:pt x="137" y="0"/>
                    </a:moveTo>
                    <a:lnTo>
                      <a:pt x="925" y="0"/>
                    </a:lnTo>
                    <a:lnTo>
                      <a:pt x="957" y="4"/>
                    </a:lnTo>
                    <a:lnTo>
                      <a:pt x="986" y="14"/>
                    </a:lnTo>
                    <a:lnTo>
                      <a:pt x="1012" y="29"/>
                    </a:lnTo>
                    <a:lnTo>
                      <a:pt x="1032" y="51"/>
                    </a:lnTo>
                    <a:lnTo>
                      <a:pt x="1049" y="77"/>
                    </a:lnTo>
                    <a:lnTo>
                      <a:pt x="1059" y="106"/>
                    </a:lnTo>
                    <a:lnTo>
                      <a:pt x="1063" y="138"/>
                    </a:lnTo>
                    <a:lnTo>
                      <a:pt x="1063" y="554"/>
                    </a:lnTo>
                    <a:lnTo>
                      <a:pt x="1059" y="586"/>
                    </a:lnTo>
                    <a:lnTo>
                      <a:pt x="1049" y="615"/>
                    </a:lnTo>
                    <a:lnTo>
                      <a:pt x="1032" y="641"/>
                    </a:lnTo>
                    <a:lnTo>
                      <a:pt x="1012" y="661"/>
                    </a:lnTo>
                    <a:lnTo>
                      <a:pt x="986" y="678"/>
                    </a:lnTo>
                    <a:lnTo>
                      <a:pt x="957" y="688"/>
                    </a:lnTo>
                    <a:lnTo>
                      <a:pt x="925" y="692"/>
                    </a:lnTo>
                    <a:lnTo>
                      <a:pt x="618" y="692"/>
                    </a:lnTo>
                    <a:lnTo>
                      <a:pt x="618" y="779"/>
                    </a:lnTo>
                    <a:lnTo>
                      <a:pt x="729" y="779"/>
                    </a:lnTo>
                    <a:lnTo>
                      <a:pt x="755" y="783"/>
                    </a:lnTo>
                    <a:lnTo>
                      <a:pt x="779" y="793"/>
                    </a:lnTo>
                    <a:lnTo>
                      <a:pt x="800" y="808"/>
                    </a:lnTo>
                    <a:lnTo>
                      <a:pt x="815" y="827"/>
                    </a:lnTo>
                    <a:lnTo>
                      <a:pt x="825" y="851"/>
                    </a:lnTo>
                    <a:lnTo>
                      <a:pt x="829" y="877"/>
                    </a:lnTo>
                    <a:lnTo>
                      <a:pt x="247" y="877"/>
                    </a:lnTo>
                    <a:lnTo>
                      <a:pt x="250" y="851"/>
                    </a:lnTo>
                    <a:lnTo>
                      <a:pt x="261" y="827"/>
                    </a:lnTo>
                    <a:lnTo>
                      <a:pt x="276" y="808"/>
                    </a:lnTo>
                    <a:lnTo>
                      <a:pt x="296" y="793"/>
                    </a:lnTo>
                    <a:lnTo>
                      <a:pt x="319" y="783"/>
                    </a:lnTo>
                    <a:lnTo>
                      <a:pt x="346" y="779"/>
                    </a:lnTo>
                    <a:lnTo>
                      <a:pt x="445" y="779"/>
                    </a:lnTo>
                    <a:lnTo>
                      <a:pt x="445" y="692"/>
                    </a:lnTo>
                    <a:lnTo>
                      <a:pt x="137" y="692"/>
                    </a:lnTo>
                    <a:lnTo>
                      <a:pt x="106" y="688"/>
                    </a:lnTo>
                    <a:lnTo>
                      <a:pt x="77" y="678"/>
                    </a:lnTo>
                    <a:lnTo>
                      <a:pt x="51" y="661"/>
                    </a:lnTo>
                    <a:lnTo>
                      <a:pt x="29" y="641"/>
                    </a:lnTo>
                    <a:lnTo>
                      <a:pt x="14" y="615"/>
                    </a:lnTo>
                    <a:lnTo>
                      <a:pt x="3" y="586"/>
                    </a:lnTo>
                    <a:lnTo>
                      <a:pt x="0" y="554"/>
                    </a:lnTo>
                    <a:lnTo>
                      <a:pt x="0" y="138"/>
                    </a:lnTo>
                    <a:lnTo>
                      <a:pt x="3" y="106"/>
                    </a:lnTo>
                    <a:lnTo>
                      <a:pt x="13" y="77"/>
                    </a:lnTo>
                    <a:lnTo>
                      <a:pt x="29" y="51"/>
                    </a:lnTo>
                    <a:lnTo>
                      <a:pt x="51" y="29"/>
                    </a:lnTo>
                    <a:lnTo>
                      <a:pt x="77" y="14"/>
                    </a:lnTo>
                    <a:lnTo>
                      <a:pt x="105" y="4"/>
                    </a:lnTo>
                    <a:lnTo>
                      <a:pt x="13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58"/>
              <p:cNvSpPr>
                <a:spLocks/>
              </p:cNvSpPr>
              <p:nvPr/>
            </p:nvSpPr>
            <p:spPr bwMode="auto">
              <a:xfrm>
                <a:off x="1075" y="1590"/>
                <a:ext cx="647" cy="203"/>
              </a:xfrm>
              <a:custGeom>
                <a:avLst/>
                <a:gdLst>
                  <a:gd name="T0" fmla="*/ 1894 w 1940"/>
                  <a:gd name="T1" fmla="*/ 4 h 610"/>
                  <a:gd name="T2" fmla="*/ 1928 w 1940"/>
                  <a:gd name="T3" fmla="*/ 27 h 610"/>
                  <a:gd name="T4" fmla="*/ 1940 w 1940"/>
                  <a:gd name="T5" fmla="*/ 65 h 610"/>
                  <a:gd name="T6" fmla="*/ 1929 w 1940"/>
                  <a:gd name="T7" fmla="*/ 104 h 610"/>
                  <a:gd name="T8" fmla="*/ 1583 w 1940"/>
                  <a:gd name="T9" fmla="*/ 585 h 610"/>
                  <a:gd name="T10" fmla="*/ 1580 w 1940"/>
                  <a:gd name="T11" fmla="*/ 587 h 610"/>
                  <a:gd name="T12" fmla="*/ 1578 w 1940"/>
                  <a:gd name="T13" fmla="*/ 591 h 610"/>
                  <a:gd name="T14" fmla="*/ 1574 w 1940"/>
                  <a:gd name="T15" fmla="*/ 595 h 610"/>
                  <a:gd name="T16" fmla="*/ 1570 w 1940"/>
                  <a:gd name="T17" fmla="*/ 598 h 610"/>
                  <a:gd name="T18" fmla="*/ 1567 w 1940"/>
                  <a:gd name="T19" fmla="*/ 599 h 610"/>
                  <a:gd name="T20" fmla="*/ 1564 w 1940"/>
                  <a:gd name="T21" fmla="*/ 603 h 610"/>
                  <a:gd name="T22" fmla="*/ 1561 w 1940"/>
                  <a:gd name="T23" fmla="*/ 603 h 610"/>
                  <a:gd name="T24" fmla="*/ 1558 w 1940"/>
                  <a:gd name="T25" fmla="*/ 605 h 610"/>
                  <a:gd name="T26" fmla="*/ 1555 w 1940"/>
                  <a:gd name="T27" fmla="*/ 607 h 610"/>
                  <a:gd name="T28" fmla="*/ 1551 w 1940"/>
                  <a:gd name="T29" fmla="*/ 608 h 610"/>
                  <a:gd name="T30" fmla="*/ 1547 w 1940"/>
                  <a:gd name="T31" fmla="*/ 609 h 610"/>
                  <a:gd name="T32" fmla="*/ 1543 w 1940"/>
                  <a:gd name="T33" fmla="*/ 609 h 610"/>
                  <a:gd name="T34" fmla="*/ 1538 w 1940"/>
                  <a:gd name="T35" fmla="*/ 610 h 610"/>
                  <a:gd name="T36" fmla="*/ 1530 w 1940"/>
                  <a:gd name="T37" fmla="*/ 610 h 610"/>
                  <a:gd name="T38" fmla="*/ 1520 w 1940"/>
                  <a:gd name="T39" fmla="*/ 610 h 610"/>
                  <a:gd name="T40" fmla="*/ 1510 w 1940"/>
                  <a:gd name="T41" fmla="*/ 608 h 610"/>
                  <a:gd name="T42" fmla="*/ 44 w 1940"/>
                  <a:gd name="T43" fmla="*/ 127 h 610"/>
                  <a:gd name="T44" fmla="*/ 12 w 1940"/>
                  <a:gd name="T45" fmla="*/ 104 h 610"/>
                  <a:gd name="T46" fmla="*/ 0 w 1940"/>
                  <a:gd name="T47" fmla="*/ 67 h 610"/>
                  <a:gd name="T48" fmla="*/ 13 w 1940"/>
                  <a:gd name="T49" fmla="*/ 27 h 610"/>
                  <a:gd name="T50" fmla="*/ 45 w 1940"/>
                  <a:gd name="T51" fmla="*/ 4 h 610"/>
                  <a:gd name="T52" fmla="*/ 86 w 1940"/>
                  <a:gd name="T53" fmla="*/ 4 h 610"/>
                  <a:gd name="T54" fmla="*/ 1073 w 1940"/>
                  <a:gd name="T55" fmla="*/ 109 h 610"/>
                  <a:gd name="T56" fmla="*/ 1058 w 1940"/>
                  <a:gd name="T57" fmla="*/ 71 h 610"/>
                  <a:gd name="T58" fmla="*/ 1068 w 1940"/>
                  <a:gd name="T59" fmla="*/ 32 h 610"/>
                  <a:gd name="T60" fmla="*/ 1099 w 1940"/>
                  <a:gd name="T61" fmla="*/ 5 h 610"/>
                  <a:gd name="T62" fmla="*/ 1138 w 1940"/>
                  <a:gd name="T63" fmla="*/ 3 h 610"/>
                  <a:gd name="T64" fmla="*/ 1173 w 1940"/>
                  <a:gd name="T65" fmla="*/ 23 h 610"/>
                  <a:gd name="T66" fmla="*/ 1823 w 1940"/>
                  <a:gd name="T67" fmla="*/ 28 h 610"/>
                  <a:gd name="T68" fmla="*/ 1855 w 1940"/>
                  <a:gd name="T69" fmla="*/ 4 h 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940" h="610">
                    <a:moveTo>
                      <a:pt x="1875" y="0"/>
                    </a:moveTo>
                    <a:lnTo>
                      <a:pt x="1894" y="4"/>
                    </a:lnTo>
                    <a:lnTo>
                      <a:pt x="1914" y="13"/>
                    </a:lnTo>
                    <a:lnTo>
                      <a:pt x="1928" y="27"/>
                    </a:lnTo>
                    <a:lnTo>
                      <a:pt x="1937" y="45"/>
                    </a:lnTo>
                    <a:lnTo>
                      <a:pt x="1940" y="65"/>
                    </a:lnTo>
                    <a:lnTo>
                      <a:pt x="1938" y="86"/>
                    </a:lnTo>
                    <a:lnTo>
                      <a:pt x="1929" y="104"/>
                    </a:lnTo>
                    <a:lnTo>
                      <a:pt x="1584" y="584"/>
                    </a:lnTo>
                    <a:lnTo>
                      <a:pt x="1583" y="585"/>
                    </a:lnTo>
                    <a:lnTo>
                      <a:pt x="1581" y="586"/>
                    </a:lnTo>
                    <a:lnTo>
                      <a:pt x="1580" y="587"/>
                    </a:lnTo>
                    <a:lnTo>
                      <a:pt x="1579" y="589"/>
                    </a:lnTo>
                    <a:lnTo>
                      <a:pt x="1578" y="591"/>
                    </a:lnTo>
                    <a:lnTo>
                      <a:pt x="1576" y="593"/>
                    </a:lnTo>
                    <a:lnTo>
                      <a:pt x="1574" y="595"/>
                    </a:lnTo>
                    <a:lnTo>
                      <a:pt x="1571" y="596"/>
                    </a:lnTo>
                    <a:lnTo>
                      <a:pt x="1570" y="598"/>
                    </a:lnTo>
                    <a:lnTo>
                      <a:pt x="1569" y="599"/>
                    </a:lnTo>
                    <a:lnTo>
                      <a:pt x="1567" y="599"/>
                    </a:lnTo>
                    <a:lnTo>
                      <a:pt x="1565" y="601"/>
                    </a:lnTo>
                    <a:lnTo>
                      <a:pt x="1564" y="603"/>
                    </a:lnTo>
                    <a:lnTo>
                      <a:pt x="1562" y="603"/>
                    </a:lnTo>
                    <a:lnTo>
                      <a:pt x="1561" y="603"/>
                    </a:lnTo>
                    <a:lnTo>
                      <a:pt x="1561" y="604"/>
                    </a:lnTo>
                    <a:lnTo>
                      <a:pt x="1558" y="605"/>
                    </a:lnTo>
                    <a:lnTo>
                      <a:pt x="1556" y="605"/>
                    </a:lnTo>
                    <a:lnTo>
                      <a:pt x="1555" y="607"/>
                    </a:lnTo>
                    <a:lnTo>
                      <a:pt x="1553" y="607"/>
                    </a:lnTo>
                    <a:lnTo>
                      <a:pt x="1551" y="608"/>
                    </a:lnTo>
                    <a:lnTo>
                      <a:pt x="1548" y="608"/>
                    </a:lnTo>
                    <a:lnTo>
                      <a:pt x="1547" y="609"/>
                    </a:lnTo>
                    <a:lnTo>
                      <a:pt x="1546" y="609"/>
                    </a:lnTo>
                    <a:lnTo>
                      <a:pt x="1543" y="609"/>
                    </a:lnTo>
                    <a:lnTo>
                      <a:pt x="1541" y="610"/>
                    </a:lnTo>
                    <a:lnTo>
                      <a:pt x="1538" y="610"/>
                    </a:lnTo>
                    <a:lnTo>
                      <a:pt x="1534" y="610"/>
                    </a:lnTo>
                    <a:lnTo>
                      <a:pt x="1530" y="610"/>
                    </a:lnTo>
                    <a:lnTo>
                      <a:pt x="1525" y="610"/>
                    </a:lnTo>
                    <a:lnTo>
                      <a:pt x="1520" y="610"/>
                    </a:lnTo>
                    <a:lnTo>
                      <a:pt x="1515" y="609"/>
                    </a:lnTo>
                    <a:lnTo>
                      <a:pt x="1510" y="608"/>
                    </a:lnTo>
                    <a:lnTo>
                      <a:pt x="1510" y="608"/>
                    </a:lnTo>
                    <a:lnTo>
                      <a:pt x="44" y="127"/>
                    </a:lnTo>
                    <a:lnTo>
                      <a:pt x="26" y="118"/>
                    </a:lnTo>
                    <a:lnTo>
                      <a:pt x="12" y="104"/>
                    </a:lnTo>
                    <a:lnTo>
                      <a:pt x="3" y="86"/>
                    </a:lnTo>
                    <a:lnTo>
                      <a:pt x="0" y="67"/>
                    </a:lnTo>
                    <a:lnTo>
                      <a:pt x="3" y="46"/>
                    </a:lnTo>
                    <a:lnTo>
                      <a:pt x="13" y="27"/>
                    </a:lnTo>
                    <a:lnTo>
                      <a:pt x="27" y="13"/>
                    </a:lnTo>
                    <a:lnTo>
                      <a:pt x="45" y="4"/>
                    </a:lnTo>
                    <a:lnTo>
                      <a:pt x="65" y="0"/>
                    </a:lnTo>
                    <a:lnTo>
                      <a:pt x="86" y="4"/>
                    </a:lnTo>
                    <a:lnTo>
                      <a:pt x="1332" y="413"/>
                    </a:lnTo>
                    <a:lnTo>
                      <a:pt x="1073" y="109"/>
                    </a:lnTo>
                    <a:lnTo>
                      <a:pt x="1063" y="91"/>
                    </a:lnTo>
                    <a:lnTo>
                      <a:pt x="1058" y="71"/>
                    </a:lnTo>
                    <a:lnTo>
                      <a:pt x="1060" y="50"/>
                    </a:lnTo>
                    <a:lnTo>
                      <a:pt x="1068" y="32"/>
                    </a:lnTo>
                    <a:lnTo>
                      <a:pt x="1081" y="17"/>
                    </a:lnTo>
                    <a:lnTo>
                      <a:pt x="1099" y="5"/>
                    </a:lnTo>
                    <a:lnTo>
                      <a:pt x="1119" y="2"/>
                    </a:lnTo>
                    <a:lnTo>
                      <a:pt x="1138" y="3"/>
                    </a:lnTo>
                    <a:lnTo>
                      <a:pt x="1157" y="11"/>
                    </a:lnTo>
                    <a:lnTo>
                      <a:pt x="1173" y="23"/>
                    </a:lnTo>
                    <a:lnTo>
                      <a:pt x="1527" y="441"/>
                    </a:lnTo>
                    <a:lnTo>
                      <a:pt x="1823" y="28"/>
                    </a:lnTo>
                    <a:lnTo>
                      <a:pt x="1837" y="13"/>
                    </a:lnTo>
                    <a:lnTo>
                      <a:pt x="1855" y="4"/>
                    </a:lnTo>
                    <a:lnTo>
                      <a:pt x="187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59"/>
              <p:cNvSpPr>
                <a:spLocks/>
              </p:cNvSpPr>
              <p:nvPr/>
            </p:nvSpPr>
            <p:spPr bwMode="auto">
              <a:xfrm>
                <a:off x="794" y="1686"/>
                <a:ext cx="381" cy="381"/>
              </a:xfrm>
              <a:custGeom>
                <a:avLst/>
                <a:gdLst>
                  <a:gd name="T0" fmla="*/ 572 w 1143"/>
                  <a:gd name="T1" fmla="*/ 0 h 1143"/>
                  <a:gd name="T2" fmla="*/ 639 w 1143"/>
                  <a:gd name="T3" fmla="*/ 4 h 1143"/>
                  <a:gd name="T4" fmla="*/ 704 w 1143"/>
                  <a:gd name="T5" fmla="*/ 15 h 1143"/>
                  <a:gd name="T6" fmla="*/ 765 w 1143"/>
                  <a:gd name="T7" fmla="*/ 34 h 1143"/>
                  <a:gd name="T8" fmla="*/ 824 w 1143"/>
                  <a:gd name="T9" fmla="*/ 58 h 1143"/>
                  <a:gd name="T10" fmla="*/ 879 w 1143"/>
                  <a:gd name="T11" fmla="*/ 89 h 1143"/>
                  <a:gd name="T12" fmla="*/ 930 w 1143"/>
                  <a:gd name="T13" fmla="*/ 126 h 1143"/>
                  <a:gd name="T14" fmla="*/ 976 w 1143"/>
                  <a:gd name="T15" fmla="*/ 167 h 1143"/>
                  <a:gd name="T16" fmla="*/ 1018 w 1143"/>
                  <a:gd name="T17" fmla="*/ 214 h 1143"/>
                  <a:gd name="T18" fmla="*/ 1055 w 1143"/>
                  <a:gd name="T19" fmla="*/ 265 h 1143"/>
                  <a:gd name="T20" fmla="*/ 1086 w 1143"/>
                  <a:gd name="T21" fmla="*/ 320 h 1143"/>
                  <a:gd name="T22" fmla="*/ 1110 w 1143"/>
                  <a:gd name="T23" fmla="*/ 379 h 1143"/>
                  <a:gd name="T24" fmla="*/ 1129 w 1143"/>
                  <a:gd name="T25" fmla="*/ 440 h 1143"/>
                  <a:gd name="T26" fmla="*/ 1139 w 1143"/>
                  <a:gd name="T27" fmla="*/ 505 h 1143"/>
                  <a:gd name="T28" fmla="*/ 1143 w 1143"/>
                  <a:gd name="T29" fmla="*/ 572 h 1143"/>
                  <a:gd name="T30" fmla="*/ 1139 w 1143"/>
                  <a:gd name="T31" fmla="*/ 638 h 1143"/>
                  <a:gd name="T32" fmla="*/ 1129 w 1143"/>
                  <a:gd name="T33" fmla="*/ 703 h 1143"/>
                  <a:gd name="T34" fmla="*/ 1110 w 1143"/>
                  <a:gd name="T35" fmla="*/ 764 h 1143"/>
                  <a:gd name="T36" fmla="*/ 1086 w 1143"/>
                  <a:gd name="T37" fmla="*/ 823 h 1143"/>
                  <a:gd name="T38" fmla="*/ 1055 w 1143"/>
                  <a:gd name="T39" fmla="*/ 878 h 1143"/>
                  <a:gd name="T40" fmla="*/ 1018 w 1143"/>
                  <a:gd name="T41" fmla="*/ 929 h 1143"/>
                  <a:gd name="T42" fmla="*/ 976 w 1143"/>
                  <a:gd name="T43" fmla="*/ 976 h 1143"/>
                  <a:gd name="T44" fmla="*/ 930 w 1143"/>
                  <a:gd name="T45" fmla="*/ 1018 h 1143"/>
                  <a:gd name="T46" fmla="*/ 879 w 1143"/>
                  <a:gd name="T47" fmla="*/ 1054 h 1143"/>
                  <a:gd name="T48" fmla="*/ 824 w 1143"/>
                  <a:gd name="T49" fmla="*/ 1085 h 1143"/>
                  <a:gd name="T50" fmla="*/ 765 w 1143"/>
                  <a:gd name="T51" fmla="*/ 1110 h 1143"/>
                  <a:gd name="T52" fmla="*/ 704 w 1143"/>
                  <a:gd name="T53" fmla="*/ 1128 h 1143"/>
                  <a:gd name="T54" fmla="*/ 639 w 1143"/>
                  <a:gd name="T55" fmla="*/ 1140 h 1143"/>
                  <a:gd name="T56" fmla="*/ 572 w 1143"/>
                  <a:gd name="T57" fmla="*/ 1143 h 1143"/>
                  <a:gd name="T58" fmla="*/ 506 w 1143"/>
                  <a:gd name="T59" fmla="*/ 1140 h 1143"/>
                  <a:gd name="T60" fmla="*/ 441 w 1143"/>
                  <a:gd name="T61" fmla="*/ 1128 h 1143"/>
                  <a:gd name="T62" fmla="*/ 379 w 1143"/>
                  <a:gd name="T63" fmla="*/ 1110 h 1143"/>
                  <a:gd name="T64" fmla="*/ 320 w 1143"/>
                  <a:gd name="T65" fmla="*/ 1085 h 1143"/>
                  <a:gd name="T66" fmla="*/ 266 w 1143"/>
                  <a:gd name="T67" fmla="*/ 1054 h 1143"/>
                  <a:gd name="T68" fmla="*/ 214 w 1143"/>
                  <a:gd name="T69" fmla="*/ 1018 h 1143"/>
                  <a:gd name="T70" fmla="*/ 169 w 1143"/>
                  <a:gd name="T71" fmla="*/ 976 h 1143"/>
                  <a:gd name="T72" fmla="*/ 126 w 1143"/>
                  <a:gd name="T73" fmla="*/ 929 h 1143"/>
                  <a:gd name="T74" fmla="*/ 89 w 1143"/>
                  <a:gd name="T75" fmla="*/ 878 h 1143"/>
                  <a:gd name="T76" fmla="*/ 59 w 1143"/>
                  <a:gd name="T77" fmla="*/ 823 h 1143"/>
                  <a:gd name="T78" fmla="*/ 34 w 1143"/>
                  <a:gd name="T79" fmla="*/ 764 h 1143"/>
                  <a:gd name="T80" fmla="*/ 15 w 1143"/>
                  <a:gd name="T81" fmla="*/ 703 h 1143"/>
                  <a:gd name="T82" fmla="*/ 4 w 1143"/>
                  <a:gd name="T83" fmla="*/ 638 h 1143"/>
                  <a:gd name="T84" fmla="*/ 0 w 1143"/>
                  <a:gd name="T85" fmla="*/ 572 h 1143"/>
                  <a:gd name="T86" fmla="*/ 4 w 1143"/>
                  <a:gd name="T87" fmla="*/ 505 h 1143"/>
                  <a:gd name="T88" fmla="*/ 15 w 1143"/>
                  <a:gd name="T89" fmla="*/ 440 h 1143"/>
                  <a:gd name="T90" fmla="*/ 34 w 1143"/>
                  <a:gd name="T91" fmla="*/ 379 h 1143"/>
                  <a:gd name="T92" fmla="*/ 59 w 1143"/>
                  <a:gd name="T93" fmla="*/ 320 h 1143"/>
                  <a:gd name="T94" fmla="*/ 89 w 1143"/>
                  <a:gd name="T95" fmla="*/ 265 h 1143"/>
                  <a:gd name="T96" fmla="*/ 126 w 1143"/>
                  <a:gd name="T97" fmla="*/ 214 h 1143"/>
                  <a:gd name="T98" fmla="*/ 169 w 1143"/>
                  <a:gd name="T99" fmla="*/ 167 h 1143"/>
                  <a:gd name="T100" fmla="*/ 214 w 1143"/>
                  <a:gd name="T101" fmla="*/ 126 h 1143"/>
                  <a:gd name="T102" fmla="*/ 266 w 1143"/>
                  <a:gd name="T103" fmla="*/ 89 h 1143"/>
                  <a:gd name="T104" fmla="*/ 320 w 1143"/>
                  <a:gd name="T105" fmla="*/ 58 h 1143"/>
                  <a:gd name="T106" fmla="*/ 379 w 1143"/>
                  <a:gd name="T107" fmla="*/ 34 h 1143"/>
                  <a:gd name="T108" fmla="*/ 441 w 1143"/>
                  <a:gd name="T109" fmla="*/ 15 h 1143"/>
                  <a:gd name="T110" fmla="*/ 506 w 1143"/>
                  <a:gd name="T111" fmla="*/ 4 h 1143"/>
                  <a:gd name="T112" fmla="*/ 572 w 1143"/>
                  <a:gd name="T113" fmla="*/ 0 h 1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143" h="1143">
                    <a:moveTo>
                      <a:pt x="572" y="0"/>
                    </a:moveTo>
                    <a:lnTo>
                      <a:pt x="639" y="4"/>
                    </a:lnTo>
                    <a:lnTo>
                      <a:pt x="704" y="15"/>
                    </a:lnTo>
                    <a:lnTo>
                      <a:pt x="765" y="34"/>
                    </a:lnTo>
                    <a:lnTo>
                      <a:pt x="824" y="58"/>
                    </a:lnTo>
                    <a:lnTo>
                      <a:pt x="879" y="89"/>
                    </a:lnTo>
                    <a:lnTo>
                      <a:pt x="930" y="126"/>
                    </a:lnTo>
                    <a:lnTo>
                      <a:pt x="976" y="167"/>
                    </a:lnTo>
                    <a:lnTo>
                      <a:pt x="1018" y="214"/>
                    </a:lnTo>
                    <a:lnTo>
                      <a:pt x="1055" y="265"/>
                    </a:lnTo>
                    <a:lnTo>
                      <a:pt x="1086" y="320"/>
                    </a:lnTo>
                    <a:lnTo>
                      <a:pt x="1110" y="379"/>
                    </a:lnTo>
                    <a:lnTo>
                      <a:pt x="1129" y="440"/>
                    </a:lnTo>
                    <a:lnTo>
                      <a:pt x="1139" y="505"/>
                    </a:lnTo>
                    <a:lnTo>
                      <a:pt x="1143" y="572"/>
                    </a:lnTo>
                    <a:lnTo>
                      <a:pt x="1139" y="638"/>
                    </a:lnTo>
                    <a:lnTo>
                      <a:pt x="1129" y="703"/>
                    </a:lnTo>
                    <a:lnTo>
                      <a:pt x="1110" y="764"/>
                    </a:lnTo>
                    <a:lnTo>
                      <a:pt x="1086" y="823"/>
                    </a:lnTo>
                    <a:lnTo>
                      <a:pt x="1055" y="878"/>
                    </a:lnTo>
                    <a:lnTo>
                      <a:pt x="1018" y="929"/>
                    </a:lnTo>
                    <a:lnTo>
                      <a:pt x="976" y="976"/>
                    </a:lnTo>
                    <a:lnTo>
                      <a:pt x="930" y="1018"/>
                    </a:lnTo>
                    <a:lnTo>
                      <a:pt x="879" y="1054"/>
                    </a:lnTo>
                    <a:lnTo>
                      <a:pt x="824" y="1085"/>
                    </a:lnTo>
                    <a:lnTo>
                      <a:pt x="765" y="1110"/>
                    </a:lnTo>
                    <a:lnTo>
                      <a:pt x="704" y="1128"/>
                    </a:lnTo>
                    <a:lnTo>
                      <a:pt x="639" y="1140"/>
                    </a:lnTo>
                    <a:lnTo>
                      <a:pt x="572" y="1143"/>
                    </a:lnTo>
                    <a:lnTo>
                      <a:pt x="506" y="1140"/>
                    </a:lnTo>
                    <a:lnTo>
                      <a:pt x="441" y="1128"/>
                    </a:lnTo>
                    <a:lnTo>
                      <a:pt x="379" y="1110"/>
                    </a:lnTo>
                    <a:lnTo>
                      <a:pt x="320" y="1085"/>
                    </a:lnTo>
                    <a:lnTo>
                      <a:pt x="266" y="1054"/>
                    </a:lnTo>
                    <a:lnTo>
                      <a:pt x="214" y="1018"/>
                    </a:lnTo>
                    <a:lnTo>
                      <a:pt x="169" y="976"/>
                    </a:lnTo>
                    <a:lnTo>
                      <a:pt x="126" y="929"/>
                    </a:lnTo>
                    <a:lnTo>
                      <a:pt x="89" y="878"/>
                    </a:lnTo>
                    <a:lnTo>
                      <a:pt x="59" y="823"/>
                    </a:lnTo>
                    <a:lnTo>
                      <a:pt x="34" y="764"/>
                    </a:lnTo>
                    <a:lnTo>
                      <a:pt x="15" y="703"/>
                    </a:lnTo>
                    <a:lnTo>
                      <a:pt x="4" y="638"/>
                    </a:lnTo>
                    <a:lnTo>
                      <a:pt x="0" y="572"/>
                    </a:lnTo>
                    <a:lnTo>
                      <a:pt x="4" y="505"/>
                    </a:lnTo>
                    <a:lnTo>
                      <a:pt x="15" y="440"/>
                    </a:lnTo>
                    <a:lnTo>
                      <a:pt x="34" y="379"/>
                    </a:lnTo>
                    <a:lnTo>
                      <a:pt x="59" y="320"/>
                    </a:lnTo>
                    <a:lnTo>
                      <a:pt x="89" y="265"/>
                    </a:lnTo>
                    <a:lnTo>
                      <a:pt x="126" y="214"/>
                    </a:lnTo>
                    <a:lnTo>
                      <a:pt x="169" y="167"/>
                    </a:lnTo>
                    <a:lnTo>
                      <a:pt x="214" y="126"/>
                    </a:lnTo>
                    <a:lnTo>
                      <a:pt x="266" y="89"/>
                    </a:lnTo>
                    <a:lnTo>
                      <a:pt x="320" y="58"/>
                    </a:lnTo>
                    <a:lnTo>
                      <a:pt x="379" y="34"/>
                    </a:lnTo>
                    <a:lnTo>
                      <a:pt x="441" y="15"/>
                    </a:lnTo>
                    <a:lnTo>
                      <a:pt x="506" y="4"/>
                    </a:lnTo>
                    <a:lnTo>
                      <a:pt x="57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60"/>
              <p:cNvSpPr>
                <a:spLocks/>
              </p:cNvSpPr>
              <p:nvPr/>
            </p:nvSpPr>
            <p:spPr bwMode="auto">
              <a:xfrm>
                <a:off x="616" y="2141"/>
                <a:ext cx="995" cy="455"/>
              </a:xfrm>
              <a:custGeom>
                <a:avLst/>
                <a:gdLst>
                  <a:gd name="T0" fmla="*/ 1106 w 2986"/>
                  <a:gd name="T1" fmla="*/ 659 h 1366"/>
                  <a:gd name="T2" fmla="*/ 2146 w 2986"/>
                  <a:gd name="T3" fmla="*/ 739 h 1366"/>
                  <a:gd name="T4" fmla="*/ 2630 w 2986"/>
                  <a:gd name="T5" fmla="*/ 314 h 1366"/>
                  <a:gd name="T6" fmla="*/ 2698 w 2986"/>
                  <a:gd name="T7" fmla="*/ 285 h 1366"/>
                  <a:gd name="T8" fmla="*/ 2768 w 2986"/>
                  <a:gd name="T9" fmla="*/ 278 h 1366"/>
                  <a:gd name="T10" fmla="*/ 2838 w 2986"/>
                  <a:gd name="T11" fmla="*/ 294 h 1366"/>
                  <a:gd name="T12" fmla="*/ 2901 w 2986"/>
                  <a:gd name="T13" fmla="*/ 329 h 1366"/>
                  <a:gd name="T14" fmla="*/ 2951 w 2986"/>
                  <a:gd name="T15" fmla="*/ 386 h 1366"/>
                  <a:gd name="T16" fmla="*/ 2979 w 2986"/>
                  <a:gd name="T17" fmla="*/ 452 h 1366"/>
                  <a:gd name="T18" fmla="*/ 2986 w 2986"/>
                  <a:gd name="T19" fmla="*/ 524 h 1366"/>
                  <a:gd name="T20" fmla="*/ 2971 w 2986"/>
                  <a:gd name="T21" fmla="*/ 592 h 1366"/>
                  <a:gd name="T22" fmla="*/ 2935 w 2986"/>
                  <a:gd name="T23" fmla="*/ 655 h 1366"/>
                  <a:gd name="T24" fmla="*/ 2274 w 2986"/>
                  <a:gd name="T25" fmla="*/ 1246 h 1366"/>
                  <a:gd name="T26" fmla="*/ 2217 w 2986"/>
                  <a:gd name="T27" fmla="*/ 1283 h 1366"/>
                  <a:gd name="T28" fmla="*/ 2153 w 2986"/>
                  <a:gd name="T29" fmla="*/ 1302 h 1366"/>
                  <a:gd name="T30" fmla="*/ 2111 w 2986"/>
                  <a:gd name="T31" fmla="*/ 1305 h 1366"/>
                  <a:gd name="T32" fmla="*/ 2065 w 2986"/>
                  <a:gd name="T33" fmla="*/ 1297 h 1366"/>
                  <a:gd name="T34" fmla="*/ 1998 w 2986"/>
                  <a:gd name="T35" fmla="*/ 1269 h 1366"/>
                  <a:gd name="T36" fmla="*/ 1943 w 2986"/>
                  <a:gd name="T37" fmla="*/ 1219 h 1366"/>
                  <a:gd name="T38" fmla="*/ 1691 w 2986"/>
                  <a:gd name="T39" fmla="*/ 1366 h 1366"/>
                  <a:gd name="T40" fmla="*/ 534 w 2986"/>
                  <a:gd name="T41" fmla="*/ 1020 h 1366"/>
                  <a:gd name="T42" fmla="*/ 497 w 2986"/>
                  <a:gd name="T43" fmla="*/ 1148 h 1366"/>
                  <a:gd name="T44" fmla="*/ 471 w 2986"/>
                  <a:gd name="T45" fmla="*/ 1289 h 1366"/>
                  <a:gd name="T46" fmla="*/ 0 w 2986"/>
                  <a:gd name="T47" fmla="*/ 1366 h 1366"/>
                  <a:gd name="T48" fmla="*/ 31 w 2986"/>
                  <a:gd name="T49" fmla="*/ 1139 h 1366"/>
                  <a:gd name="T50" fmla="*/ 72 w 2986"/>
                  <a:gd name="T51" fmla="*/ 934 h 1366"/>
                  <a:gd name="T52" fmla="*/ 121 w 2986"/>
                  <a:gd name="T53" fmla="*/ 755 h 1366"/>
                  <a:gd name="T54" fmla="*/ 179 w 2986"/>
                  <a:gd name="T55" fmla="*/ 596 h 1366"/>
                  <a:gd name="T56" fmla="*/ 243 w 2986"/>
                  <a:gd name="T57" fmla="*/ 458 h 1366"/>
                  <a:gd name="T58" fmla="*/ 310 w 2986"/>
                  <a:gd name="T59" fmla="*/ 338 h 1366"/>
                  <a:gd name="T60" fmla="*/ 382 w 2986"/>
                  <a:gd name="T61" fmla="*/ 238 h 1366"/>
                  <a:gd name="T62" fmla="*/ 453 w 2986"/>
                  <a:gd name="T63" fmla="*/ 152 h 1366"/>
                  <a:gd name="T64" fmla="*/ 524 w 2986"/>
                  <a:gd name="T65" fmla="*/ 82 h 1366"/>
                  <a:gd name="T66" fmla="*/ 593 w 2986"/>
                  <a:gd name="T67" fmla="*/ 24 h 1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986" h="1366">
                    <a:moveTo>
                      <a:pt x="626" y="0"/>
                    </a:moveTo>
                    <a:lnTo>
                      <a:pt x="1106" y="659"/>
                    </a:lnTo>
                    <a:lnTo>
                      <a:pt x="1579" y="42"/>
                    </a:lnTo>
                    <a:lnTo>
                      <a:pt x="2146" y="739"/>
                    </a:lnTo>
                    <a:lnTo>
                      <a:pt x="2601" y="337"/>
                    </a:lnTo>
                    <a:lnTo>
                      <a:pt x="2630" y="314"/>
                    </a:lnTo>
                    <a:lnTo>
                      <a:pt x="2663" y="296"/>
                    </a:lnTo>
                    <a:lnTo>
                      <a:pt x="2698" y="285"/>
                    </a:lnTo>
                    <a:lnTo>
                      <a:pt x="2732" y="278"/>
                    </a:lnTo>
                    <a:lnTo>
                      <a:pt x="2768" y="278"/>
                    </a:lnTo>
                    <a:lnTo>
                      <a:pt x="2804" y="284"/>
                    </a:lnTo>
                    <a:lnTo>
                      <a:pt x="2838" y="294"/>
                    </a:lnTo>
                    <a:lnTo>
                      <a:pt x="2870" y="309"/>
                    </a:lnTo>
                    <a:lnTo>
                      <a:pt x="2901" y="329"/>
                    </a:lnTo>
                    <a:lnTo>
                      <a:pt x="2928" y="355"/>
                    </a:lnTo>
                    <a:lnTo>
                      <a:pt x="2951" y="386"/>
                    </a:lnTo>
                    <a:lnTo>
                      <a:pt x="2967" y="418"/>
                    </a:lnTo>
                    <a:lnTo>
                      <a:pt x="2979" y="452"/>
                    </a:lnTo>
                    <a:lnTo>
                      <a:pt x="2985" y="488"/>
                    </a:lnTo>
                    <a:lnTo>
                      <a:pt x="2986" y="524"/>
                    </a:lnTo>
                    <a:lnTo>
                      <a:pt x="2981" y="558"/>
                    </a:lnTo>
                    <a:lnTo>
                      <a:pt x="2971" y="592"/>
                    </a:lnTo>
                    <a:lnTo>
                      <a:pt x="2956" y="624"/>
                    </a:lnTo>
                    <a:lnTo>
                      <a:pt x="2935" y="655"/>
                    </a:lnTo>
                    <a:lnTo>
                      <a:pt x="2908" y="682"/>
                    </a:lnTo>
                    <a:lnTo>
                      <a:pt x="2274" y="1246"/>
                    </a:lnTo>
                    <a:lnTo>
                      <a:pt x="2247" y="1266"/>
                    </a:lnTo>
                    <a:lnTo>
                      <a:pt x="2217" y="1283"/>
                    </a:lnTo>
                    <a:lnTo>
                      <a:pt x="2187" y="1296"/>
                    </a:lnTo>
                    <a:lnTo>
                      <a:pt x="2153" y="1302"/>
                    </a:lnTo>
                    <a:lnTo>
                      <a:pt x="2120" y="1305"/>
                    </a:lnTo>
                    <a:lnTo>
                      <a:pt x="2111" y="1305"/>
                    </a:lnTo>
                    <a:lnTo>
                      <a:pt x="2102" y="1303"/>
                    </a:lnTo>
                    <a:lnTo>
                      <a:pt x="2065" y="1297"/>
                    </a:lnTo>
                    <a:lnTo>
                      <a:pt x="2030" y="1285"/>
                    </a:lnTo>
                    <a:lnTo>
                      <a:pt x="1998" y="1269"/>
                    </a:lnTo>
                    <a:lnTo>
                      <a:pt x="1968" y="1246"/>
                    </a:lnTo>
                    <a:lnTo>
                      <a:pt x="1943" y="1219"/>
                    </a:lnTo>
                    <a:lnTo>
                      <a:pt x="1691" y="906"/>
                    </a:lnTo>
                    <a:lnTo>
                      <a:pt x="1691" y="1366"/>
                    </a:lnTo>
                    <a:lnTo>
                      <a:pt x="534" y="1366"/>
                    </a:lnTo>
                    <a:lnTo>
                      <a:pt x="534" y="1020"/>
                    </a:lnTo>
                    <a:lnTo>
                      <a:pt x="513" y="1081"/>
                    </a:lnTo>
                    <a:lnTo>
                      <a:pt x="497" y="1148"/>
                    </a:lnTo>
                    <a:lnTo>
                      <a:pt x="483" y="1217"/>
                    </a:lnTo>
                    <a:lnTo>
                      <a:pt x="471" y="1289"/>
                    </a:lnTo>
                    <a:lnTo>
                      <a:pt x="461" y="1366"/>
                    </a:lnTo>
                    <a:lnTo>
                      <a:pt x="0" y="1366"/>
                    </a:lnTo>
                    <a:lnTo>
                      <a:pt x="14" y="1248"/>
                    </a:lnTo>
                    <a:lnTo>
                      <a:pt x="31" y="1139"/>
                    </a:lnTo>
                    <a:lnTo>
                      <a:pt x="50" y="1034"/>
                    </a:lnTo>
                    <a:lnTo>
                      <a:pt x="72" y="934"/>
                    </a:lnTo>
                    <a:lnTo>
                      <a:pt x="96" y="841"/>
                    </a:lnTo>
                    <a:lnTo>
                      <a:pt x="121" y="755"/>
                    </a:lnTo>
                    <a:lnTo>
                      <a:pt x="149" y="673"/>
                    </a:lnTo>
                    <a:lnTo>
                      <a:pt x="179" y="596"/>
                    </a:lnTo>
                    <a:lnTo>
                      <a:pt x="211" y="525"/>
                    </a:lnTo>
                    <a:lnTo>
                      <a:pt x="243" y="458"/>
                    </a:lnTo>
                    <a:lnTo>
                      <a:pt x="277" y="396"/>
                    </a:lnTo>
                    <a:lnTo>
                      <a:pt x="310" y="338"/>
                    </a:lnTo>
                    <a:lnTo>
                      <a:pt x="346" y="286"/>
                    </a:lnTo>
                    <a:lnTo>
                      <a:pt x="382" y="238"/>
                    </a:lnTo>
                    <a:lnTo>
                      <a:pt x="418" y="193"/>
                    </a:lnTo>
                    <a:lnTo>
                      <a:pt x="453" y="152"/>
                    </a:lnTo>
                    <a:lnTo>
                      <a:pt x="489" y="115"/>
                    </a:lnTo>
                    <a:lnTo>
                      <a:pt x="524" y="82"/>
                    </a:lnTo>
                    <a:lnTo>
                      <a:pt x="559" y="51"/>
                    </a:lnTo>
                    <a:lnTo>
                      <a:pt x="593" y="24"/>
                    </a:lnTo>
                    <a:lnTo>
                      <a:pt x="6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61"/>
              <p:cNvSpPr>
                <a:spLocks/>
              </p:cNvSpPr>
              <p:nvPr/>
            </p:nvSpPr>
            <p:spPr bwMode="auto">
              <a:xfrm>
                <a:off x="865" y="2080"/>
                <a:ext cx="244" cy="107"/>
              </a:xfrm>
              <a:custGeom>
                <a:avLst/>
                <a:gdLst>
                  <a:gd name="T0" fmla="*/ 366 w 732"/>
                  <a:gd name="T1" fmla="*/ 0 h 320"/>
                  <a:gd name="T2" fmla="*/ 400 w 732"/>
                  <a:gd name="T3" fmla="*/ 4 h 320"/>
                  <a:gd name="T4" fmla="*/ 432 w 732"/>
                  <a:gd name="T5" fmla="*/ 14 h 320"/>
                  <a:gd name="T6" fmla="*/ 460 w 732"/>
                  <a:gd name="T7" fmla="*/ 32 h 320"/>
                  <a:gd name="T8" fmla="*/ 486 w 732"/>
                  <a:gd name="T9" fmla="*/ 53 h 320"/>
                  <a:gd name="T10" fmla="*/ 505 w 732"/>
                  <a:gd name="T11" fmla="*/ 80 h 320"/>
                  <a:gd name="T12" fmla="*/ 640 w 732"/>
                  <a:gd name="T13" fmla="*/ 23 h 320"/>
                  <a:gd name="T14" fmla="*/ 655 w 732"/>
                  <a:gd name="T15" fmla="*/ 19 h 320"/>
                  <a:gd name="T16" fmla="*/ 671 w 732"/>
                  <a:gd name="T17" fmla="*/ 19 h 320"/>
                  <a:gd name="T18" fmla="*/ 687 w 732"/>
                  <a:gd name="T19" fmla="*/ 21 h 320"/>
                  <a:gd name="T20" fmla="*/ 701 w 732"/>
                  <a:gd name="T21" fmla="*/ 29 h 320"/>
                  <a:gd name="T22" fmla="*/ 717 w 732"/>
                  <a:gd name="T23" fmla="*/ 43 h 320"/>
                  <a:gd name="T24" fmla="*/ 728 w 732"/>
                  <a:gd name="T25" fmla="*/ 61 h 320"/>
                  <a:gd name="T26" fmla="*/ 732 w 732"/>
                  <a:gd name="T27" fmla="*/ 83 h 320"/>
                  <a:gd name="T28" fmla="*/ 732 w 732"/>
                  <a:gd name="T29" fmla="*/ 252 h 320"/>
                  <a:gd name="T30" fmla="*/ 728 w 732"/>
                  <a:gd name="T31" fmla="*/ 272 h 320"/>
                  <a:gd name="T32" fmla="*/ 718 w 732"/>
                  <a:gd name="T33" fmla="*/ 289 h 320"/>
                  <a:gd name="T34" fmla="*/ 704 w 732"/>
                  <a:gd name="T35" fmla="*/ 303 h 320"/>
                  <a:gd name="T36" fmla="*/ 686 w 732"/>
                  <a:gd name="T37" fmla="*/ 312 h 320"/>
                  <a:gd name="T38" fmla="*/ 666 w 732"/>
                  <a:gd name="T39" fmla="*/ 316 h 320"/>
                  <a:gd name="T40" fmla="*/ 647 w 732"/>
                  <a:gd name="T41" fmla="*/ 314 h 320"/>
                  <a:gd name="T42" fmla="*/ 612 w 732"/>
                  <a:gd name="T43" fmla="*/ 303 h 320"/>
                  <a:gd name="T44" fmla="*/ 578 w 732"/>
                  <a:gd name="T45" fmla="*/ 293 h 320"/>
                  <a:gd name="T46" fmla="*/ 543 w 732"/>
                  <a:gd name="T47" fmla="*/ 283 h 320"/>
                  <a:gd name="T48" fmla="*/ 512 w 732"/>
                  <a:gd name="T49" fmla="*/ 273 h 320"/>
                  <a:gd name="T50" fmla="*/ 486 w 732"/>
                  <a:gd name="T51" fmla="*/ 265 h 320"/>
                  <a:gd name="T52" fmla="*/ 461 w 732"/>
                  <a:gd name="T53" fmla="*/ 288 h 320"/>
                  <a:gd name="T54" fmla="*/ 433 w 732"/>
                  <a:gd name="T55" fmla="*/ 306 h 320"/>
                  <a:gd name="T56" fmla="*/ 400 w 732"/>
                  <a:gd name="T57" fmla="*/ 316 h 320"/>
                  <a:gd name="T58" fmla="*/ 366 w 732"/>
                  <a:gd name="T59" fmla="*/ 320 h 320"/>
                  <a:gd name="T60" fmla="*/ 336 w 732"/>
                  <a:gd name="T61" fmla="*/ 317 h 320"/>
                  <a:gd name="T62" fmla="*/ 309 w 732"/>
                  <a:gd name="T63" fmla="*/ 310 h 320"/>
                  <a:gd name="T64" fmla="*/ 284 w 732"/>
                  <a:gd name="T65" fmla="*/ 298 h 320"/>
                  <a:gd name="T66" fmla="*/ 262 w 732"/>
                  <a:gd name="T67" fmla="*/ 282 h 320"/>
                  <a:gd name="T68" fmla="*/ 242 w 732"/>
                  <a:gd name="T69" fmla="*/ 263 h 320"/>
                  <a:gd name="T70" fmla="*/ 216 w 732"/>
                  <a:gd name="T71" fmla="*/ 270 h 320"/>
                  <a:gd name="T72" fmla="*/ 185 w 732"/>
                  <a:gd name="T73" fmla="*/ 279 h 320"/>
                  <a:gd name="T74" fmla="*/ 152 w 732"/>
                  <a:gd name="T75" fmla="*/ 289 h 320"/>
                  <a:gd name="T76" fmla="*/ 118 w 732"/>
                  <a:gd name="T77" fmla="*/ 300 h 320"/>
                  <a:gd name="T78" fmla="*/ 85 w 732"/>
                  <a:gd name="T79" fmla="*/ 310 h 320"/>
                  <a:gd name="T80" fmla="*/ 65 w 732"/>
                  <a:gd name="T81" fmla="*/ 312 h 320"/>
                  <a:gd name="T82" fmla="*/ 45 w 732"/>
                  <a:gd name="T83" fmla="*/ 310 h 320"/>
                  <a:gd name="T84" fmla="*/ 27 w 732"/>
                  <a:gd name="T85" fmla="*/ 301 h 320"/>
                  <a:gd name="T86" fmla="*/ 13 w 732"/>
                  <a:gd name="T87" fmla="*/ 286 h 320"/>
                  <a:gd name="T88" fmla="*/ 4 w 732"/>
                  <a:gd name="T89" fmla="*/ 268 h 320"/>
                  <a:gd name="T90" fmla="*/ 0 w 732"/>
                  <a:gd name="T91" fmla="*/ 249 h 320"/>
                  <a:gd name="T92" fmla="*/ 0 w 732"/>
                  <a:gd name="T93" fmla="*/ 80 h 320"/>
                  <a:gd name="T94" fmla="*/ 4 w 732"/>
                  <a:gd name="T95" fmla="*/ 58 h 320"/>
                  <a:gd name="T96" fmla="*/ 14 w 732"/>
                  <a:gd name="T97" fmla="*/ 41 h 320"/>
                  <a:gd name="T98" fmla="*/ 30 w 732"/>
                  <a:gd name="T99" fmla="*/ 26 h 320"/>
                  <a:gd name="T100" fmla="*/ 45 w 732"/>
                  <a:gd name="T101" fmla="*/ 19 h 320"/>
                  <a:gd name="T102" fmla="*/ 60 w 732"/>
                  <a:gd name="T103" fmla="*/ 16 h 320"/>
                  <a:gd name="T104" fmla="*/ 77 w 732"/>
                  <a:gd name="T105" fmla="*/ 16 h 320"/>
                  <a:gd name="T106" fmla="*/ 92 w 732"/>
                  <a:gd name="T107" fmla="*/ 20 h 320"/>
                  <a:gd name="T108" fmla="*/ 228 w 732"/>
                  <a:gd name="T109" fmla="*/ 79 h 320"/>
                  <a:gd name="T110" fmla="*/ 247 w 732"/>
                  <a:gd name="T111" fmla="*/ 52 h 320"/>
                  <a:gd name="T112" fmla="*/ 271 w 732"/>
                  <a:gd name="T113" fmla="*/ 30 h 320"/>
                  <a:gd name="T114" fmla="*/ 300 w 732"/>
                  <a:gd name="T115" fmla="*/ 14 h 320"/>
                  <a:gd name="T116" fmla="*/ 331 w 732"/>
                  <a:gd name="T117" fmla="*/ 4 h 320"/>
                  <a:gd name="T118" fmla="*/ 366 w 732"/>
                  <a:gd name="T119" fmla="*/ 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732" h="320">
                    <a:moveTo>
                      <a:pt x="366" y="0"/>
                    </a:moveTo>
                    <a:lnTo>
                      <a:pt x="400" y="4"/>
                    </a:lnTo>
                    <a:lnTo>
                      <a:pt x="432" y="14"/>
                    </a:lnTo>
                    <a:lnTo>
                      <a:pt x="460" y="32"/>
                    </a:lnTo>
                    <a:lnTo>
                      <a:pt x="486" y="53"/>
                    </a:lnTo>
                    <a:lnTo>
                      <a:pt x="505" y="80"/>
                    </a:lnTo>
                    <a:lnTo>
                      <a:pt x="640" y="23"/>
                    </a:lnTo>
                    <a:lnTo>
                      <a:pt x="655" y="19"/>
                    </a:lnTo>
                    <a:lnTo>
                      <a:pt x="671" y="19"/>
                    </a:lnTo>
                    <a:lnTo>
                      <a:pt x="687" y="21"/>
                    </a:lnTo>
                    <a:lnTo>
                      <a:pt x="701" y="29"/>
                    </a:lnTo>
                    <a:lnTo>
                      <a:pt x="717" y="43"/>
                    </a:lnTo>
                    <a:lnTo>
                      <a:pt x="728" y="61"/>
                    </a:lnTo>
                    <a:lnTo>
                      <a:pt x="732" y="83"/>
                    </a:lnTo>
                    <a:lnTo>
                      <a:pt x="732" y="252"/>
                    </a:lnTo>
                    <a:lnTo>
                      <a:pt x="728" y="272"/>
                    </a:lnTo>
                    <a:lnTo>
                      <a:pt x="718" y="289"/>
                    </a:lnTo>
                    <a:lnTo>
                      <a:pt x="704" y="303"/>
                    </a:lnTo>
                    <a:lnTo>
                      <a:pt x="686" y="312"/>
                    </a:lnTo>
                    <a:lnTo>
                      <a:pt x="666" y="316"/>
                    </a:lnTo>
                    <a:lnTo>
                      <a:pt x="647" y="314"/>
                    </a:lnTo>
                    <a:lnTo>
                      <a:pt x="612" y="303"/>
                    </a:lnTo>
                    <a:lnTo>
                      <a:pt x="578" y="293"/>
                    </a:lnTo>
                    <a:lnTo>
                      <a:pt x="543" y="283"/>
                    </a:lnTo>
                    <a:lnTo>
                      <a:pt x="512" y="273"/>
                    </a:lnTo>
                    <a:lnTo>
                      <a:pt x="486" y="265"/>
                    </a:lnTo>
                    <a:lnTo>
                      <a:pt x="461" y="288"/>
                    </a:lnTo>
                    <a:lnTo>
                      <a:pt x="433" y="306"/>
                    </a:lnTo>
                    <a:lnTo>
                      <a:pt x="400" y="316"/>
                    </a:lnTo>
                    <a:lnTo>
                      <a:pt x="366" y="320"/>
                    </a:lnTo>
                    <a:lnTo>
                      <a:pt x="336" y="317"/>
                    </a:lnTo>
                    <a:lnTo>
                      <a:pt x="309" y="310"/>
                    </a:lnTo>
                    <a:lnTo>
                      <a:pt x="284" y="298"/>
                    </a:lnTo>
                    <a:lnTo>
                      <a:pt x="262" y="282"/>
                    </a:lnTo>
                    <a:lnTo>
                      <a:pt x="242" y="263"/>
                    </a:lnTo>
                    <a:lnTo>
                      <a:pt x="216" y="270"/>
                    </a:lnTo>
                    <a:lnTo>
                      <a:pt x="185" y="279"/>
                    </a:lnTo>
                    <a:lnTo>
                      <a:pt x="152" y="289"/>
                    </a:lnTo>
                    <a:lnTo>
                      <a:pt x="118" y="300"/>
                    </a:lnTo>
                    <a:lnTo>
                      <a:pt x="85" y="310"/>
                    </a:lnTo>
                    <a:lnTo>
                      <a:pt x="65" y="312"/>
                    </a:lnTo>
                    <a:lnTo>
                      <a:pt x="45" y="310"/>
                    </a:lnTo>
                    <a:lnTo>
                      <a:pt x="27" y="301"/>
                    </a:lnTo>
                    <a:lnTo>
                      <a:pt x="13" y="286"/>
                    </a:lnTo>
                    <a:lnTo>
                      <a:pt x="4" y="268"/>
                    </a:lnTo>
                    <a:lnTo>
                      <a:pt x="0" y="249"/>
                    </a:lnTo>
                    <a:lnTo>
                      <a:pt x="0" y="80"/>
                    </a:lnTo>
                    <a:lnTo>
                      <a:pt x="4" y="58"/>
                    </a:lnTo>
                    <a:lnTo>
                      <a:pt x="14" y="41"/>
                    </a:lnTo>
                    <a:lnTo>
                      <a:pt x="30" y="26"/>
                    </a:lnTo>
                    <a:lnTo>
                      <a:pt x="45" y="19"/>
                    </a:lnTo>
                    <a:lnTo>
                      <a:pt x="60" y="16"/>
                    </a:lnTo>
                    <a:lnTo>
                      <a:pt x="77" y="16"/>
                    </a:lnTo>
                    <a:lnTo>
                      <a:pt x="92" y="20"/>
                    </a:lnTo>
                    <a:lnTo>
                      <a:pt x="228" y="79"/>
                    </a:lnTo>
                    <a:lnTo>
                      <a:pt x="247" y="52"/>
                    </a:lnTo>
                    <a:lnTo>
                      <a:pt x="271" y="30"/>
                    </a:lnTo>
                    <a:lnTo>
                      <a:pt x="300" y="14"/>
                    </a:lnTo>
                    <a:lnTo>
                      <a:pt x="331" y="4"/>
                    </a:lnTo>
                    <a:lnTo>
                      <a:pt x="36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Freeform 62"/>
              <p:cNvSpPr>
                <a:spLocks/>
              </p:cNvSpPr>
              <p:nvPr/>
            </p:nvSpPr>
            <p:spPr bwMode="auto">
              <a:xfrm>
                <a:off x="1307" y="2285"/>
                <a:ext cx="70" cy="36"/>
              </a:xfrm>
              <a:custGeom>
                <a:avLst/>
                <a:gdLst>
                  <a:gd name="T0" fmla="*/ 0 w 210"/>
                  <a:gd name="T1" fmla="*/ 0 h 108"/>
                  <a:gd name="T2" fmla="*/ 210 w 210"/>
                  <a:gd name="T3" fmla="*/ 0 h 108"/>
                  <a:gd name="T4" fmla="*/ 88 w 210"/>
                  <a:gd name="T5" fmla="*/ 108 h 108"/>
                  <a:gd name="T6" fmla="*/ 0 w 210"/>
                  <a:gd name="T7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0" h="108">
                    <a:moveTo>
                      <a:pt x="0" y="0"/>
                    </a:moveTo>
                    <a:lnTo>
                      <a:pt x="210" y="0"/>
                    </a:lnTo>
                    <a:lnTo>
                      <a:pt x="88" y="10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63"/>
              <p:cNvSpPr>
                <a:spLocks/>
              </p:cNvSpPr>
              <p:nvPr/>
            </p:nvSpPr>
            <p:spPr bwMode="auto">
              <a:xfrm>
                <a:off x="1180" y="1813"/>
                <a:ext cx="818" cy="675"/>
              </a:xfrm>
              <a:custGeom>
                <a:avLst/>
                <a:gdLst>
                  <a:gd name="T0" fmla="*/ 2302 w 2454"/>
                  <a:gd name="T1" fmla="*/ 0 h 2027"/>
                  <a:gd name="T2" fmla="*/ 2361 w 2454"/>
                  <a:gd name="T3" fmla="*/ 13 h 2027"/>
                  <a:gd name="T4" fmla="*/ 2409 w 2454"/>
                  <a:gd name="T5" fmla="*/ 45 h 2027"/>
                  <a:gd name="T6" fmla="*/ 2442 w 2454"/>
                  <a:gd name="T7" fmla="*/ 93 h 2027"/>
                  <a:gd name="T8" fmla="*/ 2454 w 2454"/>
                  <a:gd name="T9" fmla="*/ 152 h 2027"/>
                  <a:gd name="T10" fmla="*/ 2450 w 2454"/>
                  <a:gd name="T11" fmla="*/ 1488 h 2027"/>
                  <a:gd name="T12" fmla="*/ 2428 w 2454"/>
                  <a:gd name="T13" fmla="*/ 1543 h 2027"/>
                  <a:gd name="T14" fmla="*/ 2386 w 2454"/>
                  <a:gd name="T15" fmla="*/ 1584 h 2027"/>
                  <a:gd name="T16" fmla="*/ 2332 w 2454"/>
                  <a:gd name="T17" fmla="*/ 1607 h 2027"/>
                  <a:gd name="T18" fmla="*/ 2302 w 2454"/>
                  <a:gd name="T19" fmla="*/ 1611 h 2027"/>
                  <a:gd name="T20" fmla="*/ 1532 w 2454"/>
                  <a:gd name="T21" fmla="*/ 1613 h 2027"/>
                  <a:gd name="T22" fmla="*/ 1482 w 2454"/>
                  <a:gd name="T23" fmla="*/ 1638 h 2027"/>
                  <a:gd name="T24" fmla="*/ 1449 w 2454"/>
                  <a:gd name="T25" fmla="*/ 1680 h 2027"/>
                  <a:gd name="T26" fmla="*/ 1436 w 2454"/>
                  <a:gd name="T27" fmla="*/ 1735 h 2027"/>
                  <a:gd name="T28" fmla="*/ 1747 w 2454"/>
                  <a:gd name="T29" fmla="*/ 1814 h 2027"/>
                  <a:gd name="T30" fmla="*/ 1806 w 2454"/>
                  <a:gd name="T31" fmla="*/ 1825 h 2027"/>
                  <a:gd name="T32" fmla="*/ 1855 w 2454"/>
                  <a:gd name="T33" fmla="*/ 1857 h 2027"/>
                  <a:gd name="T34" fmla="*/ 1887 w 2454"/>
                  <a:gd name="T35" fmla="*/ 1906 h 2027"/>
                  <a:gd name="T36" fmla="*/ 1898 w 2454"/>
                  <a:gd name="T37" fmla="*/ 1964 h 2027"/>
                  <a:gd name="T38" fmla="*/ 1021 w 2454"/>
                  <a:gd name="T39" fmla="*/ 2027 h 2027"/>
                  <a:gd name="T40" fmla="*/ 1341 w 2454"/>
                  <a:gd name="T41" fmla="*/ 1739 h 2027"/>
                  <a:gd name="T42" fmla="*/ 1391 w 2454"/>
                  <a:gd name="T43" fmla="*/ 1666 h 2027"/>
                  <a:gd name="T44" fmla="*/ 1422 w 2454"/>
                  <a:gd name="T45" fmla="*/ 1585 h 2027"/>
                  <a:gd name="T46" fmla="*/ 1433 w 2454"/>
                  <a:gd name="T47" fmla="*/ 1501 h 2027"/>
                  <a:gd name="T48" fmla="*/ 1426 w 2454"/>
                  <a:gd name="T49" fmla="*/ 1416 h 2027"/>
                  <a:gd name="T50" fmla="*/ 2260 w 2454"/>
                  <a:gd name="T51" fmla="*/ 195 h 2027"/>
                  <a:gd name="T52" fmla="*/ 194 w 2454"/>
                  <a:gd name="T53" fmla="*/ 1185 h 2027"/>
                  <a:gd name="T54" fmla="*/ 0 w 2454"/>
                  <a:gd name="T55" fmla="*/ 594 h 2027"/>
                  <a:gd name="T56" fmla="*/ 68 w 2454"/>
                  <a:gd name="T57" fmla="*/ 471 h 2027"/>
                  <a:gd name="T58" fmla="*/ 111 w 2454"/>
                  <a:gd name="T59" fmla="*/ 337 h 2027"/>
                  <a:gd name="T60" fmla="*/ 125 w 2454"/>
                  <a:gd name="T61" fmla="*/ 192 h 2027"/>
                  <a:gd name="T62" fmla="*/ 114 w 2454"/>
                  <a:gd name="T63" fmla="*/ 63 h 2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454" h="2027">
                    <a:moveTo>
                      <a:pt x="100" y="0"/>
                    </a:moveTo>
                    <a:lnTo>
                      <a:pt x="2302" y="0"/>
                    </a:lnTo>
                    <a:lnTo>
                      <a:pt x="2332" y="4"/>
                    </a:lnTo>
                    <a:lnTo>
                      <a:pt x="2361" y="13"/>
                    </a:lnTo>
                    <a:lnTo>
                      <a:pt x="2387" y="27"/>
                    </a:lnTo>
                    <a:lnTo>
                      <a:pt x="2409" y="45"/>
                    </a:lnTo>
                    <a:lnTo>
                      <a:pt x="2428" y="68"/>
                    </a:lnTo>
                    <a:lnTo>
                      <a:pt x="2442" y="93"/>
                    </a:lnTo>
                    <a:lnTo>
                      <a:pt x="2451" y="121"/>
                    </a:lnTo>
                    <a:lnTo>
                      <a:pt x="2454" y="152"/>
                    </a:lnTo>
                    <a:lnTo>
                      <a:pt x="2454" y="1458"/>
                    </a:lnTo>
                    <a:lnTo>
                      <a:pt x="2450" y="1488"/>
                    </a:lnTo>
                    <a:lnTo>
                      <a:pt x="2442" y="1518"/>
                    </a:lnTo>
                    <a:lnTo>
                      <a:pt x="2428" y="1543"/>
                    </a:lnTo>
                    <a:lnTo>
                      <a:pt x="2409" y="1565"/>
                    </a:lnTo>
                    <a:lnTo>
                      <a:pt x="2386" y="1584"/>
                    </a:lnTo>
                    <a:lnTo>
                      <a:pt x="2361" y="1598"/>
                    </a:lnTo>
                    <a:lnTo>
                      <a:pt x="2332" y="1607"/>
                    </a:lnTo>
                    <a:lnTo>
                      <a:pt x="2302" y="1610"/>
                    </a:lnTo>
                    <a:lnTo>
                      <a:pt x="2302" y="1611"/>
                    </a:lnTo>
                    <a:lnTo>
                      <a:pt x="1560" y="1611"/>
                    </a:lnTo>
                    <a:lnTo>
                      <a:pt x="1532" y="1613"/>
                    </a:lnTo>
                    <a:lnTo>
                      <a:pt x="1505" y="1624"/>
                    </a:lnTo>
                    <a:lnTo>
                      <a:pt x="1482" y="1638"/>
                    </a:lnTo>
                    <a:lnTo>
                      <a:pt x="1463" y="1657"/>
                    </a:lnTo>
                    <a:lnTo>
                      <a:pt x="1449" y="1680"/>
                    </a:lnTo>
                    <a:lnTo>
                      <a:pt x="1438" y="1707"/>
                    </a:lnTo>
                    <a:lnTo>
                      <a:pt x="1436" y="1735"/>
                    </a:lnTo>
                    <a:lnTo>
                      <a:pt x="1436" y="1814"/>
                    </a:lnTo>
                    <a:lnTo>
                      <a:pt x="1747" y="1814"/>
                    </a:lnTo>
                    <a:lnTo>
                      <a:pt x="1778" y="1816"/>
                    </a:lnTo>
                    <a:lnTo>
                      <a:pt x="1806" y="1825"/>
                    </a:lnTo>
                    <a:lnTo>
                      <a:pt x="1832" y="1839"/>
                    </a:lnTo>
                    <a:lnTo>
                      <a:pt x="1855" y="1857"/>
                    </a:lnTo>
                    <a:lnTo>
                      <a:pt x="1873" y="1880"/>
                    </a:lnTo>
                    <a:lnTo>
                      <a:pt x="1887" y="1906"/>
                    </a:lnTo>
                    <a:lnTo>
                      <a:pt x="1896" y="1934"/>
                    </a:lnTo>
                    <a:lnTo>
                      <a:pt x="1898" y="1964"/>
                    </a:lnTo>
                    <a:lnTo>
                      <a:pt x="1898" y="2027"/>
                    </a:lnTo>
                    <a:lnTo>
                      <a:pt x="1021" y="2027"/>
                    </a:lnTo>
                    <a:lnTo>
                      <a:pt x="1309" y="1770"/>
                    </a:lnTo>
                    <a:lnTo>
                      <a:pt x="1341" y="1739"/>
                    </a:lnTo>
                    <a:lnTo>
                      <a:pt x="1369" y="1703"/>
                    </a:lnTo>
                    <a:lnTo>
                      <a:pt x="1391" y="1666"/>
                    </a:lnTo>
                    <a:lnTo>
                      <a:pt x="1409" y="1626"/>
                    </a:lnTo>
                    <a:lnTo>
                      <a:pt x="1422" y="1585"/>
                    </a:lnTo>
                    <a:lnTo>
                      <a:pt x="1431" y="1543"/>
                    </a:lnTo>
                    <a:lnTo>
                      <a:pt x="1433" y="1501"/>
                    </a:lnTo>
                    <a:lnTo>
                      <a:pt x="1432" y="1458"/>
                    </a:lnTo>
                    <a:lnTo>
                      <a:pt x="1426" y="1416"/>
                    </a:lnTo>
                    <a:lnTo>
                      <a:pt x="2260" y="1416"/>
                    </a:lnTo>
                    <a:lnTo>
                      <a:pt x="2260" y="195"/>
                    </a:lnTo>
                    <a:lnTo>
                      <a:pt x="194" y="195"/>
                    </a:lnTo>
                    <a:lnTo>
                      <a:pt x="194" y="1185"/>
                    </a:lnTo>
                    <a:lnTo>
                      <a:pt x="0" y="946"/>
                    </a:lnTo>
                    <a:lnTo>
                      <a:pt x="0" y="594"/>
                    </a:lnTo>
                    <a:lnTo>
                      <a:pt x="37" y="535"/>
                    </a:lnTo>
                    <a:lnTo>
                      <a:pt x="68" y="471"/>
                    </a:lnTo>
                    <a:lnTo>
                      <a:pt x="93" y="405"/>
                    </a:lnTo>
                    <a:lnTo>
                      <a:pt x="111" y="337"/>
                    </a:lnTo>
                    <a:lnTo>
                      <a:pt x="121" y="266"/>
                    </a:lnTo>
                    <a:lnTo>
                      <a:pt x="125" y="192"/>
                    </a:lnTo>
                    <a:lnTo>
                      <a:pt x="123" y="126"/>
                    </a:lnTo>
                    <a:lnTo>
                      <a:pt x="114" y="63"/>
                    </a:lnTo>
                    <a:lnTo>
                      <a:pt x="10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36" name="Group 135"/>
          <p:cNvGrpSpPr/>
          <p:nvPr/>
        </p:nvGrpSpPr>
        <p:grpSpPr>
          <a:xfrm>
            <a:off x="1258998" y="609600"/>
            <a:ext cx="1757852" cy="4287982"/>
            <a:chOff x="151352" y="2036619"/>
            <a:chExt cx="1757852" cy="4287982"/>
          </a:xfrm>
        </p:grpSpPr>
        <p:sp>
          <p:nvSpPr>
            <p:cNvPr id="137" name="Rectangle 8"/>
            <p:cNvSpPr>
              <a:spLocks noChangeArrowheads="1"/>
            </p:cNvSpPr>
            <p:nvPr/>
          </p:nvSpPr>
          <p:spPr bwMode="auto">
            <a:xfrm>
              <a:off x="151352" y="2036619"/>
              <a:ext cx="1757852" cy="428798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2"/>
                </a:gs>
              </a:gsLst>
              <a:lin ang="5400000" scaled="1"/>
              <a:tileRect/>
            </a:gra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38" name="Group 160"/>
            <p:cNvGrpSpPr/>
            <p:nvPr/>
          </p:nvGrpSpPr>
          <p:grpSpPr>
            <a:xfrm>
              <a:off x="210247" y="3540178"/>
              <a:ext cx="1593449" cy="1566712"/>
              <a:chOff x="836612" y="3395004"/>
              <a:chExt cx="1600200" cy="1727907"/>
            </a:xfrm>
          </p:grpSpPr>
          <p:sp>
            <p:nvSpPr>
              <p:cNvPr id="143" name="TextBox 142"/>
              <p:cNvSpPr txBox="1"/>
              <p:nvPr/>
            </p:nvSpPr>
            <p:spPr>
              <a:xfrm flipH="1">
                <a:off x="836612" y="3934860"/>
                <a:ext cx="1600200" cy="11880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kern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Use PKI for Authentication ( and or Mobile PKI)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980859" y="3395004"/>
                <a:ext cx="1302647" cy="441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PKI Login</a:t>
                </a:r>
              </a:p>
            </p:txBody>
          </p:sp>
        </p:grpSp>
        <p:sp>
          <p:nvSpPr>
            <p:cNvPr id="139" name="Oval 138"/>
            <p:cNvSpPr/>
            <p:nvPr/>
          </p:nvSpPr>
          <p:spPr>
            <a:xfrm>
              <a:off x="535571" y="2243893"/>
              <a:ext cx="990888" cy="107914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>
              <a:innerShdw blurRad="25400" dist="38100" dir="16560000">
                <a:prstClr val="black">
                  <a:alpha val="4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latin typeface="Arial" pitchFamily="34" charset="0"/>
                  <a:cs typeface="Arial" pitchFamily="34" charset="0"/>
                </a:rPr>
                <a:t>01</a:t>
              </a:r>
            </a:p>
          </p:txBody>
        </p:sp>
        <p:grpSp>
          <p:nvGrpSpPr>
            <p:cNvPr id="140" name="Group 139"/>
            <p:cNvGrpSpPr/>
            <p:nvPr/>
          </p:nvGrpSpPr>
          <p:grpSpPr>
            <a:xfrm>
              <a:off x="650044" y="5486400"/>
              <a:ext cx="416756" cy="433098"/>
              <a:chOff x="3705293" y="1565951"/>
              <a:chExt cx="416756" cy="433098"/>
            </a:xfrm>
          </p:grpSpPr>
          <p:sp>
            <p:nvSpPr>
              <p:cNvPr id="141" name="Freeform 15"/>
              <p:cNvSpPr>
                <a:spLocks/>
              </p:cNvSpPr>
              <p:nvPr/>
            </p:nvSpPr>
            <p:spPr bwMode="auto">
              <a:xfrm>
                <a:off x="3705293" y="1691497"/>
                <a:ext cx="338011" cy="179034"/>
              </a:xfrm>
              <a:custGeom>
                <a:avLst/>
                <a:gdLst/>
                <a:ahLst/>
                <a:cxnLst>
                  <a:cxn ang="0">
                    <a:pos x="283" y="0"/>
                  </a:cxn>
                  <a:cxn ang="0">
                    <a:pos x="360" y="0"/>
                  </a:cxn>
                  <a:cxn ang="0">
                    <a:pos x="455" y="118"/>
                  </a:cxn>
                  <a:cxn ang="0">
                    <a:pos x="367" y="241"/>
                  </a:cxn>
                  <a:cxn ang="0">
                    <a:pos x="283" y="241"/>
                  </a:cxn>
                  <a:cxn ang="0">
                    <a:pos x="350" y="157"/>
                  </a:cxn>
                  <a:cxn ang="0">
                    <a:pos x="0" y="157"/>
                  </a:cxn>
                  <a:cxn ang="0">
                    <a:pos x="0" y="78"/>
                  </a:cxn>
                  <a:cxn ang="0">
                    <a:pos x="348" y="78"/>
                  </a:cxn>
                  <a:cxn ang="0">
                    <a:pos x="283" y="0"/>
                  </a:cxn>
                </a:cxnLst>
                <a:rect l="0" t="0" r="r" b="b"/>
                <a:pathLst>
                  <a:path w="455" h="241">
                    <a:moveTo>
                      <a:pt x="283" y="0"/>
                    </a:moveTo>
                    <a:lnTo>
                      <a:pt x="360" y="0"/>
                    </a:lnTo>
                    <a:lnTo>
                      <a:pt x="455" y="118"/>
                    </a:lnTo>
                    <a:lnTo>
                      <a:pt x="367" y="241"/>
                    </a:lnTo>
                    <a:lnTo>
                      <a:pt x="283" y="241"/>
                    </a:lnTo>
                    <a:lnTo>
                      <a:pt x="350" y="157"/>
                    </a:lnTo>
                    <a:lnTo>
                      <a:pt x="0" y="157"/>
                    </a:lnTo>
                    <a:lnTo>
                      <a:pt x="0" y="78"/>
                    </a:lnTo>
                    <a:lnTo>
                      <a:pt x="348" y="78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Freeform 16"/>
              <p:cNvSpPr>
                <a:spLocks/>
              </p:cNvSpPr>
              <p:nvPr/>
            </p:nvSpPr>
            <p:spPr bwMode="auto">
              <a:xfrm>
                <a:off x="3848669" y="1565951"/>
                <a:ext cx="273380" cy="43309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8" y="0"/>
                  </a:cxn>
                  <a:cxn ang="0">
                    <a:pos x="368" y="583"/>
                  </a:cxn>
                  <a:cxn ang="0">
                    <a:pos x="0" y="583"/>
                  </a:cxn>
                  <a:cxn ang="0">
                    <a:pos x="0" y="438"/>
                  </a:cxn>
                  <a:cxn ang="0">
                    <a:pos x="67" y="438"/>
                  </a:cxn>
                  <a:cxn ang="0">
                    <a:pos x="67" y="517"/>
                  </a:cxn>
                  <a:cxn ang="0">
                    <a:pos x="301" y="517"/>
                  </a:cxn>
                  <a:cxn ang="0">
                    <a:pos x="301" y="68"/>
                  </a:cxn>
                  <a:cxn ang="0">
                    <a:pos x="67" y="68"/>
                  </a:cxn>
                  <a:cxn ang="0">
                    <a:pos x="67" y="147"/>
                  </a:cxn>
                  <a:cxn ang="0">
                    <a:pos x="0" y="147"/>
                  </a:cxn>
                  <a:cxn ang="0">
                    <a:pos x="0" y="0"/>
                  </a:cxn>
                </a:cxnLst>
                <a:rect l="0" t="0" r="r" b="b"/>
                <a:pathLst>
                  <a:path w="368" h="583">
                    <a:moveTo>
                      <a:pt x="0" y="0"/>
                    </a:moveTo>
                    <a:lnTo>
                      <a:pt x="368" y="0"/>
                    </a:lnTo>
                    <a:lnTo>
                      <a:pt x="368" y="583"/>
                    </a:lnTo>
                    <a:lnTo>
                      <a:pt x="0" y="583"/>
                    </a:lnTo>
                    <a:lnTo>
                      <a:pt x="0" y="438"/>
                    </a:lnTo>
                    <a:lnTo>
                      <a:pt x="67" y="438"/>
                    </a:lnTo>
                    <a:lnTo>
                      <a:pt x="67" y="517"/>
                    </a:lnTo>
                    <a:lnTo>
                      <a:pt x="301" y="517"/>
                    </a:lnTo>
                    <a:lnTo>
                      <a:pt x="301" y="68"/>
                    </a:lnTo>
                    <a:lnTo>
                      <a:pt x="67" y="68"/>
                    </a:lnTo>
                    <a:lnTo>
                      <a:pt x="67" y="147"/>
                    </a:lnTo>
                    <a:lnTo>
                      <a:pt x="0" y="1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45" name="TextBox 144"/>
          <p:cNvSpPr txBox="1"/>
          <p:nvPr/>
        </p:nvSpPr>
        <p:spPr>
          <a:xfrm>
            <a:off x="1240013" y="4897582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6" name="TextBox 145"/>
          <p:cNvSpPr txBox="1"/>
          <p:nvPr/>
        </p:nvSpPr>
        <p:spPr>
          <a:xfrm>
            <a:off x="0" y="5440198"/>
            <a:ext cx="1011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Status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6536255" y="4908063"/>
            <a:ext cx="1764854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Highlight how many process can be achieved with 0 visit and how many cannot and if the process needs visit reasons should </a:t>
            </a:r>
            <a:r>
              <a:rPr lang="en-US" sz="1400"/>
              <a:t>be highlighted</a:t>
            </a:r>
            <a:endParaRPr lang="en-US" sz="1400" dirty="0"/>
          </a:p>
        </p:txBody>
      </p:sp>
      <p:sp>
        <p:nvSpPr>
          <p:cNvPr id="148" name="TextBox 147"/>
          <p:cNvSpPr txBox="1"/>
          <p:nvPr/>
        </p:nvSpPr>
        <p:spPr>
          <a:xfrm>
            <a:off x="3000644" y="4908063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4712704" y="4889301"/>
            <a:ext cx="1764854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50" name="TextBox 149"/>
          <p:cNvSpPr txBox="1"/>
          <p:nvPr/>
        </p:nvSpPr>
        <p:spPr>
          <a:xfrm>
            <a:off x="8364857" y="4849182"/>
            <a:ext cx="17648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State the Progress</a:t>
            </a:r>
          </a:p>
        </p:txBody>
      </p:sp>
    </p:spTree>
    <p:extLst>
      <p:ext uri="{BB962C8B-B14F-4D97-AF65-F5344CB8AC3E}">
        <p14:creationId xmlns:p14="http://schemas.microsoft.com/office/powerpoint/2010/main" val="380623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0"/>
            <a:ext cx="9296400" cy="533400"/>
          </a:xfrm>
        </p:spPr>
        <p:txBody>
          <a:bodyPr/>
          <a:lstStyle/>
          <a:p>
            <a:r>
              <a:rPr lang="en-US" dirty="0"/>
              <a:t>SME/ Omanisation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 need to highlight the following</a:t>
            </a:r>
          </a:p>
          <a:p>
            <a:pPr lvl="1"/>
            <a:r>
              <a:rPr lang="en-US" dirty="0"/>
              <a:t>Name of SME Engaged</a:t>
            </a:r>
          </a:p>
          <a:p>
            <a:pPr lvl="1"/>
            <a:r>
              <a:rPr lang="en-US" dirty="0"/>
              <a:t>Scope of Work carried out by SME</a:t>
            </a:r>
          </a:p>
          <a:p>
            <a:pPr lvl="1"/>
            <a:r>
              <a:rPr lang="en-US" dirty="0"/>
              <a:t>No of Omanis part of the Project</a:t>
            </a:r>
          </a:p>
          <a:p>
            <a:pPr lvl="1"/>
            <a:r>
              <a:rPr lang="en-US" dirty="0"/>
              <a:t>Roles Handled by Omanis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73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9448800" cy="533400"/>
          </a:xfrm>
        </p:spPr>
        <p:txBody>
          <a:bodyPr/>
          <a:lstStyle/>
          <a:p>
            <a:r>
              <a:rPr lang="en-US" dirty="0"/>
              <a:t>Risks/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763"/>
            <a:ext cx="11125200" cy="3051438"/>
          </a:xfrm>
        </p:spPr>
        <p:txBody>
          <a:bodyPr/>
          <a:lstStyle/>
          <a:p>
            <a:r>
              <a:rPr lang="en-US" dirty="0"/>
              <a:t>Do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copy and paste the project risk and challenges sheet.</a:t>
            </a:r>
          </a:p>
          <a:p>
            <a:r>
              <a:rPr lang="en-US" dirty="0"/>
              <a:t>Only issues and risks which needs Steering Committee focus and direction only should be showcases.</a:t>
            </a:r>
          </a:p>
          <a:p>
            <a:r>
              <a:rPr lang="en-US" dirty="0"/>
              <a:t>For each of the challenge a recommendation to overcome the challenge should be stated by the team so that Steering Committee can endorse the recommendations.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77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8467"/>
            <a:ext cx="10972800" cy="465667"/>
          </a:xfrm>
        </p:spPr>
        <p:txBody>
          <a:bodyPr/>
          <a:lstStyle/>
          <a:p>
            <a:r>
              <a:rPr lang="en-US" dirty="0"/>
              <a:t>Decisions expected with numbering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63323"/>
            <a:ext cx="11506200" cy="345916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/>
              <a:t>PMO Guidelines and Recommendation </a:t>
            </a:r>
          </a:p>
          <a:p>
            <a:r>
              <a:rPr lang="en-US" dirty="0"/>
              <a:t>This should be the last slide of the presentation. </a:t>
            </a:r>
          </a:p>
          <a:p>
            <a:r>
              <a:rPr lang="en-US" dirty="0"/>
              <a:t>Approach of asking for directions need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be there. </a:t>
            </a:r>
          </a:p>
          <a:p>
            <a:r>
              <a:rPr lang="en-US" dirty="0"/>
              <a:t>All the detailed discussions and analysis should be completed at the Project level. </a:t>
            </a:r>
          </a:p>
          <a:p>
            <a:r>
              <a:rPr lang="en-US" dirty="0"/>
              <a:t>The final option which the team has agreed and expect should be presented for Steering Committee for endorsement. </a:t>
            </a:r>
          </a:p>
          <a:p>
            <a:r>
              <a:rPr lang="en-US" dirty="0"/>
              <a:t>Whoever can present confidently and convince should only present.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22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460" y="1371603"/>
            <a:ext cx="2195543" cy="26440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05403" y="4495803"/>
            <a:ext cx="2120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9C8EB-6413-4B66-BDA9-F3A3A513E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524AC-9FF4-4FC9-9472-6914F543311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2628"/>
            <a:ext cx="9296400" cy="459828"/>
          </a:xfrm>
        </p:spPr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1"/>
            <a:ext cx="11658600" cy="4343400"/>
          </a:xfrm>
        </p:spPr>
        <p:txBody>
          <a:bodyPr/>
          <a:lstStyle/>
          <a:p>
            <a:r>
              <a:rPr lang="en-US" dirty="0"/>
              <a:t>These are guidelines in-order to assist the Ministry teams. </a:t>
            </a:r>
          </a:p>
          <a:p>
            <a:r>
              <a:rPr lang="en-US" dirty="0"/>
              <a:t>The parameters and components for Steering Committee reporting should be considered as the Minimum set of reporting elements. </a:t>
            </a:r>
          </a:p>
          <a:p>
            <a:r>
              <a:rPr lang="en-US" dirty="0"/>
              <a:t>Ministries does not have to restrict themselves only to the defined set of parameters.</a:t>
            </a:r>
          </a:p>
          <a:p>
            <a:r>
              <a:rPr lang="en-US" dirty="0"/>
              <a:t>If more parameters are needed then then Ministry and Vendor can discuss and agree on the same. </a:t>
            </a:r>
          </a:p>
          <a:p>
            <a:r>
              <a:rPr lang="en-US" dirty="0"/>
              <a:t>ITA may also revise and update these norms from time to time.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6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0"/>
            <a:ext cx="10972800" cy="533400"/>
          </a:xfrm>
        </p:spPr>
        <p:txBody>
          <a:bodyPr/>
          <a:lstStyle/>
          <a:p>
            <a:r>
              <a:rPr lang="en-US" dirty="0"/>
              <a:t>Steering Committee Constitution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11811000" cy="4495800"/>
          </a:xfrm>
        </p:spPr>
        <p:txBody>
          <a:bodyPr/>
          <a:lstStyle/>
          <a:p>
            <a:r>
              <a:rPr lang="en-US" dirty="0"/>
              <a:t>Steering Committee should be ideally chaired by the Ministry that own the initiative . </a:t>
            </a:r>
          </a:p>
          <a:p>
            <a:r>
              <a:rPr lang="en-US" dirty="0"/>
              <a:t>Steering Committee members should ideally be from all the stakeholders who are part of the Project. </a:t>
            </a:r>
          </a:p>
          <a:p>
            <a:r>
              <a:rPr lang="en-US" dirty="0"/>
              <a:t>Steering Committee should ideally meet on every month.</a:t>
            </a:r>
          </a:p>
          <a:p>
            <a:r>
              <a:rPr lang="en-US" dirty="0"/>
              <a:t>Once the Steering committee is constituted then it is recommended to block the calendars of all the members for the duration of the project. (PMO Tool- Meeting Planner Template can be used to plan).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4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-2628"/>
            <a:ext cx="9296400" cy="459828"/>
          </a:xfrm>
        </p:spPr>
        <p:txBody>
          <a:bodyPr/>
          <a:lstStyle/>
          <a:p>
            <a:r>
              <a:rPr lang="en-US" dirty="0"/>
              <a:t>Steering Committee Meeting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1969"/>
            <a:ext cx="11658600" cy="5856946"/>
          </a:xfrm>
        </p:spPr>
        <p:txBody>
          <a:bodyPr/>
          <a:lstStyle/>
          <a:p>
            <a:r>
              <a:rPr lang="en-US" dirty="0"/>
              <a:t>The Monthly report should be produced in Power Point format.</a:t>
            </a:r>
          </a:p>
          <a:p>
            <a:r>
              <a:rPr lang="en-US" dirty="0"/>
              <a:t>The current month report should be prepared 5 days before the date of Steering Committee.  </a:t>
            </a:r>
          </a:p>
          <a:p>
            <a:r>
              <a:rPr lang="en-US" dirty="0"/>
              <a:t>The report need to be discussed with the members of the Project team to ensure alignment and points being covered. </a:t>
            </a:r>
          </a:p>
          <a:p>
            <a:r>
              <a:rPr lang="en-US" dirty="0"/>
              <a:t>No Operational topics should be covered in the Steering Committee. Only key decisions expected and where there is a bottleneck that is unable to be solved at Project Level only need to be presented in Steering Committee.  </a:t>
            </a:r>
          </a:p>
          <a:p>
            <a:r>
              <a:rPr lang="en-US" dirty="0"/>
              <a:t>A copy of the finalized slide need to be emailed to </a:t>
            </a:r>
            <a:r>
              <a:rPr lang="en-US" dirty="0">
                <a:hlinkClick r:id="rId2"/>
              </a:rPr>
              <a:t>pmo@ita.gov.om</a:t>
            </a:r>
            <a:r>
              <a:rPr lang="en-US" dirty="0"/>
              <a:t> for reference and records.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0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-25400"/>
            <a:ext cx="9296400" cy="558800"/>
          </a:xfrm>
        </p:spPr>
        <p:txBody>
          <a:bodyPr/>
          <a:lstStyle/>
          <a:p>
            <a:r>
              <a:rPr lang="en-US" dirty="0"/>
              <a:t>Steering Committee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895"/>
            <a:ext cx="10972800" cy="4525963"/>
          </a:xfrm>
        </p:spPr>
        <p:txBody>
          <a:bodyPr/>
          <a:lstStyle/>
          <a:p>
            <a:pPr lvl="0"/>
            <a:r>
              <a:rPr lang="en-US" dirty="0"/>
              <a:t>Setting the scope, objectives and directions of the project.</a:t>
            </a:r>
          </a:p>
          <a:p>
            <a:pPr lvl="0"/>
            <a:r>
              <a:rPr lang="en-US" dirty="0"/>
              <a:t>Follow up progress of the project as a whole.</a:t>
            </a:r>
          </a:p>
          <a:p>
            <a:pPr lvl="0"/>
            <a:r>
              <a:rPr lang="en-US" dirty="0"/>
              <a:t>Allocation of the project budget and resources.</a:t>
            </a:r>
          </a:p>
          <a:p>
            <a:pPr lvl="0"/>
            <a:r>
              <a:rPr lang="en-US" dirty="0"/>
              <a:t>Approval and follow-up of project funds.</a:t>
            </a:r>
          </a:p>
          <a:p>
            <a:pPr lvl="0"/>
            <a:r>
              <a:rPr lang="en-US" dirty="0"/>
              <a:t>Final approval of the completion of the project and acceptance.</a:t>
            </a:r>
          </a:p>
          <a:p>
            <a:pPr lvl="0"/>
            <a:r>
              <a:rPr lang="en-US" dirty="0"/>
              <a:t>Decisions regarding the change requests presented by the Project team. </a:t>
            </a:r>
          </a:p>
          <a:p>
            <a:pPr lvl="0"/>
            <a:r>
              <a:rPr lang="en-US" dirty="0"/>
              <a:t>Finding solutions to any disputes between the parties to the project.</a:t>
            </a:r>
          </a:p>
          <a:p>
            <a:pPr lvl="0"/>
            <a:r>
              <a:rPr lang="en-US" dirty="0"/>
              <a:t>Making the final decision regarding the strategic and financial issues related to the project.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62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406903"/>
            <a:ext cx="11021484" cy="698497"/>
          </a:xfrm>
        </p:spPr>
        <p:txBody>
          <a:bodyPr/>
          <a:lstStyle/>
          <a:p>
            <a:r>
              <a:rPr lang="en-US" dirty="0"/>
              <a:t>MINIMUM SC ELEMENTS- Reporting TEMPLATE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7C656A-7FA1-4813-80CC-5C30B9C9CE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00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r>
              <a:rPr lang="en-US" dirty="0"/>
              <a:t>Overall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58278"/>
            <a:ext cx="11658600" cy="5798075"/>
          </a:xfrm>
        </p:spPr>
        <p:txBody>
          <a:bodyPr/>
          <a:lstStyle/>
          <a:p>
            <a:r>
              <a:rPr lang="en-US" sz="2600" dirty="0"/>
              <a:t>A graphical representation of the overall project schedule should be presented.</a:t>
            </a:r>
          </a:p>
          <a:p>
            <a:r>
              <a:rPr lang="en-US" sz="2600" dirty="0"/>
              <a:t>The graphical representation should show , in which stage of the schedule is the project currently. </a:t>
            </a:r>
          </a:p>
          <a:p>
            <a:r>
              <a:rPr lang="en-US" sz="2600" dirty="0"/>
              <a:t>The team can make use of the templates provided or use the template as long as the same is graphical. </a:t>
            </a:r>
          </a:p>
          <a:p>
            <a:endParaRPr lang="en-US" sz="2600" dirty="0"/>
          </a:p>
          <a:p>
            <a:pPr marL="0" indent="0">
              <a:buNone/>
            </a:pPr>
            <a:r>
              <a:rPr lang="en-US" sz="2600" b="1" dirty="0"/>
              <a:t>PMO Guidance/ Recommendation</a:t>
            </a:r>
          </a:p>
          <a:p>
            <a:r>
              <a:rPr lang="en-US" sz="2600" dirty="0"/>
              <a:t>In the first Steering Committee, present and re-confirm and validate the timelines and scope. </a:t>
            </a:r>
          </a:p>
          <a:p>
            <a:r>
              <a:rPr lang="en-US" sz="2600" dirty="0"/>
              <a:t>Convey that changes to agreed timelines and scope will need changes to contract as well as the change request process. </a:t>
            </a:r>
          </a:p>
          <a:p>
            <a:r>
              <a:rPr lang="en-US" sz="2600" dirty="0"/>
              <a:t>The overall schedule slide once finalized should </a:t>
            </a:r>
            <a:r>
              <a:rPr lang="en-US" sz="2600" dirty="0">
                <a:solidFill>
                  <a:srgbClr val="FF0000"/>
                </a:solidFill>
              </a:rPr>
              <a:t>NOT</a:t>
            </a:r>
            <a:r>
              <a:rPr lang="en-US" sz="2600" dirty="0"/>
              <a:t> be changed. PMO mandates that the same graphical view is show cased throughout the project. </a:t>
            </a:r>
          </a:p>
          <a:p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42D98-ED1C-41E5-8C4A-2F46CAC1F3E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4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4575937" y="5072980"/>
            <a:ext cx="304002" cy="95397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26" name="Straight Connector 1025"/>
          <p:cNvCxnSpPr/>
          <p:nvPr/>
        </p:nvCxnSpPr>
        <p:spPr>
          <a:xfrm flipV="1">
            <a:off x="5328292" y="1622084"/>
            <a:ext cx="0" cy="368390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 flipV="1">
            <a:off x="5724136" y="2563066"/>
            <a:ext cx="2754" cy="274292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 flipV="1">
            <a:off x="6119980" y="3440746"/>
            <a:ext cx="0" cy="186524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Oval 1029"/>
          <p:cNvSpPr/>
          <p:nvPr/>
        </p:nvSpPr>
        <p:spPr>
          <a:xfrm>
            <a:off x="5182791" y="154288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1" name="Oval 1030"/>
          <p:cNvSpPr/>
          <p:nvPr/>
        </p:nvSpPr>
        <p:spPr>
          <a:xfrm>
            <a:off x="5584386" y="242056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2" name="Oval 1031"/>
          <p:cNvSpPr/>
          <p:nvPr/>
        </p:nvSpPr>
        <p:spPr>
          <a:xfrm>
            <a:off x="5979802" y="329824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8" name="Rectangle 987"/>
          <p:cNvSpPr/>
          <p:nvPr/>
        </p:nvSpPr>
        <p:spPr>
          <a:xfrm>
            <a:off x="7528187" y="5072980"/>
            <a:ext cx="304002" cy="954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2" name="Rectangle 981"/>
          <p:cNvSpPr/>
          <p:nvPr/>
        </p:nvSpPr>
        <p:spPr>
          <a:xfrm>
            <a:off x="1097688" y="5072980"/>
            <a:ext cx="304002" cy="95483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65" name="Chevron 964"/>
          <p:cNvSpPr/>
          <p:nvPr/>
        </p:nvSpPr>
        <p:spPr>
          <a:xfrm>
            <a:off x="659396" y="5258488"/>
            <a:ext cx="10873208" cy="584149"/>
          </a:xfrm>
          <a:prstGeom prst="chevron">
            <a:avLst>
              <a:gd name="adj" fmla="val 33398"/>
            </a:avLst>
          </a:prstGeom>
          <a:gradFill flip="none" rotWithShape="1">
            <a:gsLst>
              <a:gs pos="100000">
                <a:schemeClr val="accent1">
                  <a:lumMod val="76000"/>
                  <a:lumOff val="24000"/>
                </a:schemeClr>
              </a:gs>
              <a:gs pos="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969" name="Group 968"/>
          <p:cNvGrpSpPr/>
          <p:nvPr/>
        </p:nvGrpSpPr>
        <p:grpSpPr>
          <a:xfrm>
            <a:off x="659397" y="5258488"/>
            <a:ext cx="391295" cy="584149"/>
            <a:chOff x="657808" y="5193195"/>
            <a:chExt cx="391295" cy="584149"/>
          </a:xfrm>
        </p:grpSpPr>
        <p:sp>
          <p:nvSpPr>
            <p:cNvPr id="966" name="Chevron 96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68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11148871" y="5258488"/>
            <a:ext cx="391295" cy="584149"/>
            <a:chOff x="657808" y="5193195"/>
            <a:chExt cx="391295" cy="584149"/>
          </a:xfrm>
        </p:grpSpPr>
        <p:sp>
          <p:nvSpPr>
            <p:cNvPr id="971" name="Chevron 970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72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9" name="Group 978"/>
          <p:cNvGrpSpPr/>
          <p:nvPr/>
        </p:nvGrpSpPr>
        <p:grpSpPr>
          <a:xfrm>
            <a:off x="1096750" y="5072722"/>
            <a:ext cx="637374" cy="955416"/>
            <a:chOff x="657808" y="5193195"/>
            <a:chExt cx="389693" cy="584149"/>
          </a:xfrm>
        </p:grpSpPr>
        <p:sp>
          <p:nvSpPr>
            <p:cNvPr id="980" name="Chevron 97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81" name="Chevron 967"/>
            <p:cNvSpPr/>
            <p:nvPr/>
          </p:nvSpPr>
          <p:spPr>
            <a:xfrm>
              <a:off x="658652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89" name="Group 988"/>
          <p:cNvGrpSpPr/>
          <p:nvPr/>
        </p:nvGrpSpPr>
        <p:grpSpPr>
          <a:xfrm>
            <a:off x="7529632" y="5072722"/>
            <a:ext cx="637613" cy="955416"/>
            <a:chOff x="657808" y="5193195"/>
            <a:chExt cx="389839" cy="584149"/>
          </a:xfrm>
        </p:grpSpPr>
        <p:sp>
          <p:nvSpPr>
            <p:cNvPr id="990" name="Chevron 98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91" name="Chevron 967"/>
            <p:cNvSpPr/>
            <p:nvPr/>
          </p:nvSpPr>
          <p:spPr>
            <a:xfrm>
              <a:off x="658798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992" name="TextBox 991"/>
          <p:cNvSpPr txBox="1"/>
          <p:nvPr/>
        </p:nvSpPr>
        <p:spPr>
          <a:xfrm>
            <a:off x="2495600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1</a:t>
            </a:r>
          </a:p>
        </p:txBody>
      </p:sp>
      <p:sp>
        <p:nvSpPr>
          <p:cNvPr id="993" name="TextBox 992"/>
          <p:cNvSpPr txBox="1"/>
          <p:nvPr/>
        </p:nvSpPr>
        <p:spPr>
          <a:xfrm>
            <a:off x="5853397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2</a:t>
            </a:r>
          </a:p>
        </p:txBody>
      </p:sp>
      <p:sp>
        <p:nvSpPr>
          <p:cNvPr id="994" name="TextBox 993"/>
          <p:cNvSpPr txBox="1"/>
          <p:nvPr/>
        </p:nvSpPr>
        <p:spPr>
          <a:xfrm>
            <a:off x="9151233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3</a:t>
            </a:r>
          </a:p>
        </p:txBody>
      </p:sp>
      <p:sp>
        <p:nvSpPr>
          <p:cNvPr id="995" name="Rounded Rectangle 994"/>
          <p:cNvSpPr/>
          <p:nvPr/>
        </p:nvSpPr>
        <p:spPr>
          <a:xfrm>
            <a:off x="3927562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6" name="Rounded Rectangle 995"/>
          <p:cNvSpPr/>
          <p:nvPr/>
        </p:nvSpPr>
        <p:spPr>
          <a:xfrm>
            <a:off x="5267529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7" name="Rounded Rectangle 996"/>
          <p:cNvSpPr/>
          <p:nvPr/>
        </p:nvSpPr>
        <p:spPr>
          <a:xfrm>
            <a:off x="5664165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8" name="Rounded Rectangle 997"/>
          <p:cNvSpPr/>
          <p:nvPr/>
        </p:nvSpPr>
        <p:spPr>
          <a:xfrm>
            <a:off x="8256240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9" name="Rounded Rectangle 998"/>
          <p:cNvSpPr/>
          <p:nvPr/>
        </p:nvSpPr>
        <p:spPr>
          <a:xfrm>
            <a:off x="8652876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64" name="Rectangle 1063"/>
          <p:cNvSpPr/>
          <p:nvPr/>
        </p:nvSpPr>
        <p:spPr>
          <a:xfrm>
            <a:off x="5543212" y="1482693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5" name="Rectangle 1064"/>
          <p:cNvSpPr/>
          <p:nvPr/>
        </p:nvSpPr>
        <p:spPr>
          <a:xfrm>
            <a:off x="5987349" y="2370968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6" name="Rectangle 1065"/>
          <p:cNvSpPr/>
          <p:nvPr/>
        </p:nvSpPr>
        <p:spPr>
          <a:xfrm>
            <a:off x="6340047" y="3220053"/>
            <a:ext cx="15561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81" name="Rectangle 1080"/>
          <p:cNvSpPr/>
          <p:nvPr/>
        </p:nvSpPr>
        <p:spPr>
          <a:xfrm>
            <a:off x="3989013" y="6091693"/>
            <a:ext cx="1361304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2" name="Rectangle 1081"/>
          <p:cNvSpPr/>
          <p:nvPr/>
        </p:nvSpPr>
        <p:spPr>
          <a:xfrm>
            <a:off x="5720708" y="6091693"/>
            <a:ext cx="2618319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3" name="Rectangle 1082"/>
          <p:cNvSpPr/>
          <p:nvPr/>
        </p:nvSpPr>
        <p:spPr>
          <a:xfrm>
            <a:off x="8339285" y="6091693"/>
            <a:ext cx="39331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4" name="TextBox 1083"/>
          <p:cNvSpPr txBox="1"/>
          <p:nvPr/>
        </p:nvSpPr>
        <p:spPr>
          <a:xfrm>
            <a:off x="4317442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sp>
        <p:nvSpPr>
          <p:cNvPr id="1085" name="TextBox 1084"/>
          <p:cNvSpPr txBox="1"/>
          <p:nvPr/>
        </p:nvSpPr>
        <p:spPr>
          <a:xfrm>
            <a:off x="6570467" y="6172155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2.5 year</a:t>
            </a:r>
          </a:p>
        </p:txBody>
      </p:sp>
      <p:sp>
        <p:nvSpPr>
          <p:cNvPr id="1086" name="TextBox 1085"/>
          <p:cNvSpPr txBox="1"/>
          <p:nvPr/>
        </p:nvSpPr>
        <p:spPr>
          <a:xfrm>
            <a:off x="8196714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4574999" y="5072722"/>
            <a:ext cx="637462" cy="955416"/>
            <a:chOff x="657808" y="5193195"/>
            <a:chExt cx="389747" cy="584149"/>
          </a:xfrm>
        </p:grpSpPr>
        <p:sp>
          <p:nvSpPr>
            <p:cNvPr id="86" name="Chevron 8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7" name="Chevron 967"/>
            <p:cNvSpPr/>
            <p:nvPr/>
          </p:nvSpPr>
          <p:spPr>
            <a:xfrm>
              <a:off x="658706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pPr algn="l"/>
            <a:r>
              <a:rPr lang="en-US" sz="3600" b="1" dirty="0"/>
              <a:t>Overall Schedule- BC</a:t>
            </a:r>
          </a:p>
        </p:txBody>
      </p:sp>
    </p:spTree>
    <p:extLst>
      <p:ext uri="{BB962C8B-B14F-4D97-AF65-F5344CB8AC3E}">
        <p14:creationId xmlns:p14="http://schemas.microsoft.com/office/powerpoint/2010/main" val="1239578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4575937" y="5072980"/>
            <a:ext cx="304002" cy="95397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26" name="Straight Connector 1025"/>
          <p:cNvCxnSpPr/>
          <p:nvPr/>
        </p:nvCxnSpPr>
        <p:spPr>
          <a:xfrm flipV="1">
            <a:off x="5328292" y="1622084"/>
            <a:ext cx="0" cy="3683904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Straight Connector 1026"/>
          <p:cNvCxnSpPr/>
          <p:nvPr/>
        </p:nvCxnSpPr>
        <p:spPr>
          <a:xfrm flipV="1">
            <a:off x="5724136" y="2563066"/>
            <a:ext cx="2754" cy="274292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 flipV="1">
            <a:off x="6119980" y="3440746"/>
            <a:ext cx="0" cy="1865243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Oval 1029"/>
          <p:cNvSpPr/>
          <p:nvPr/>
        </p:nvSpPr>
        <p:spPr>
          <a:xfrm>
            <a:off x="5182791" y="154288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1" name="Oval 1030"/>
          <p:cNvSpPr/>
          <p:nvPr/>
        </p:nvSpPr>
        <p:spPr>
          <a:xfrm>
            <a:off x="5584386" y="242056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32" name="Oval 1031"/>
          <p:cNvSpPr/>
          <p:nvPr/>
        </p:nvSpPr>
        <p:spPr>
          <a:xfrm>
            <a:off x="5979802" y="3298241"/>
            <a:ext cx="285008" cy="2850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8" name="Rectangle 987"/>
          <p:cNvSpPr/>
          <p:nvPr/>
        </p:nvSpPr>
        <p:spPr>
          <a:xfrm>
            <a:off x="7528187" y="5072980"/>
            <a:ext cx="304002" cy="95455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82" name="Rectangle 981"/>
          <p:cNvSpPr/>
          <p:nvPr/>
        </p:nvSpPr>
        <p:spPr>
          <a:xfrm>
            <a:off x="1097688" y="5072980"/>
            <a:ext cx="304002" cy="954834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65" name="Chevron 964"/>
          <p:cNvSpPr/>
          <p:nvPr/>
        </p:nvSpPr>
        <p:spPr>
          <a:xfrm>
            <a:off x="659396" y="5258488"/>
            <a:ext cx="10873208" cy="584149"/>
          </a:xfrm>
          <a:prstGeom prst="chevron">
            <a:avLst>
              <a:gd name="adj" fmla="val 33398"/>
            </a:avLst>
          </a:prstGeom>
          <a:gradFill flip="none" rotWithShape="1">
            <a:gsLst>
              <a:gs pos="100000">
                <a:schemeClr val="accent1">
                  <a:lumMod val="76000"/>
                  <a:lumOff val="24000"/>
                </a:schemeClr>
              </a:gs>
              <a:gs pos="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grpSp>
        <p:nvGrpSpPr>
          <p:cNvPr id="969" name="Group 968"/>
          <p:cNvGrpSpPr/>
          <p:nvPr/>
        </p:nvGrpSpPr>
        <p:grpSpPr>
          <a:xfrm>
            <a:off x="659397" y="5258488"/>
            <a:ext cx="391295" cy="584149"/>
            <a:chOff x="657808" y="5193195"/>
            <a:chExt cx="391295" cy="584149"/>
          </a:xfrm>
        </p:grpSpPr>
        <p:sp>
          <p:nvSpPr>
            <p:cNvPr id="966" name="Chevron 96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68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0" name="Group 969"/>
          <p:cNvGrpSpPr/>
          <p:nvPr/>
        </p:nvGrpSpPr>
        <p:grpSpPr>
          <a:xfrm>
            <a:off x="11148871" y="5258488"/>
            <a:ext cx="391295" cy="584149"/>
            <a:chOff x="657808" y="5193195"/>
            <a:chExt cx="391295" cy="584149"/>
          </a:xfrm>
        </p:grpSpPr>
        <p:sp>
          <p:nvSpPr>
            <p:cNvPr id="971" name="Chevron 970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72" name="Chevron 967"/>
            <p:cNvSpPr/>
            <p:nvPr/>
          </p:nvSpPr>
          <p:spPr>
            <a:xfrm>
              <a:off x="660254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79" name="Group 978"/>
          <p:cNvGrpSpPr/>
          <p:nvPr/>
        </p:nvGrpSpPr>
        <p:grpSpPr>
          <a:xfrm>
            <a:off x="1096750" y="5072722"/>
            <a:ext cx="637374" cy="955416"/>
            <a:chOff x="657808" y="5193195"/>
            <a:chExt cx="389693" cy="584149"/>
          </a:xfrm>
        </p:grpSpPr>
        <p:sp>
          <p:nvSpPr>
            <p:cNvPr id="980" name="Chevron 97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81" name="Chevron 967"/>
            <p:cNvSpPr/>
            <p:nvPr/>
          </p:nvSpPr>
          <p:spPr>
            <a:xfrm>
              <a:off x="658652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grpSp>
        <p:nvGrpSpPr>
          <p:cNvPr id="989" name="Group 988"/>
          <p:cNvGrpSpPr/>
          <p:nvPr/>
        </p:nvGrpSpPr>
        <p:grpSpPr>
          <a:xfrm>
            <a:off x="7529632" y="5072722"/>
            <a:ext cx="637613" cy="955416"/>
            <a:chOff x="657808" y="5193195"/>
            <a:chExt cx="389839" cy="584149"/>
          </a:xfrm>
        </p:grpSpPr>
        <p:sp>
          <p:nvSpPr>
            <p:cNvPr id="990" name="Chevron 989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991" name="Chevron 967"/>
            <p:cNvSpPr/>
            <p:nvPr/>
          </p:nvSpPr>
          <p:spPr>
            <a:xfrm>
              <a:off x="658798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992" name="TextBox 991"/>
          <p:cNvSpPr txBox="1"/>
          <p:nvPr/>
        </p:nvSpPr>
        <p:spPr>
          <a:xfrm>
            <a:off x="2495600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1</a:t>
            </a:r>
          </a:p>
        </p:txBody>
      </p:sp>
      <p:sp>
        <p:nvSpPr>
          <p:cNvPr id="993" name="TextBox 992"/>
          <p:cNvSpPr txBox="1"/>
          <p:nvPr/>
        </p:nvSpPr>
        <p:spPr>
          <a:xfrm>
            <a:off x="5853397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2</a:t>
            </a:r>
          </a:p>
        </p:txBody>
      </p:sp>
      <p:sp>
        <p:nvSpPr>
          <p:cNvPr id="994" name="TextBox 993"/>
          <p:cNvSpPr txBox="1"/>
          <p:nvPr/>
        </p:nvSpPr>
        <p:spPr>
          <a:xfrm>
            <a:off x="9151233" y="5369702"/>
            <a:ext cx="1154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STAGE 3</a:t>
            </a:r>
          </a:p>
        </p:txBody>
      </p:sp>
      <p:sp>
        <p:nvSpPr>
          <p:cNvPr id="995" name="Rounded Rectangle 994"/>
          <p:cNvSpPr/>
          <p:nvPr/>
        </p:nvSpPr>
        <p:spPr>
          <a:xfrm>
            <a:off x="3927562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6" name="Rounded Rectangle 995"/>
          <p:cNvSpPr/>
          <p:nvPr/>
        </p:nvSpPr>
        <p:spPr>
          <a:xfrm>
            <a:off x="5267529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7" name="Rounded Rectangle 996"/>
          <p:cNvSpPr/>
          <p:nvPr/>
        </p:nvSpPr>
        <p:spPr>
          <a:xfrm>
            <a:off x="5664165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8" name="Rounded Rectangle 997"/>
          <p:cNvSpPr/>
          <p:nvPr/>
        </p:nvSpPr>
        <p:spPr>
          <a:xfrm>
            <a:off x="8256240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99" name="Rounded Rectangle 998"/>
          <p:cNvSpPr/>
          <p:nvPr/>
        </p:nvSpPr>
        <p:spPr>
          <a:xfrm>
            <a:off x="8652876" y="5512146"/>
            <a:ext cx="165574" cy="400081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64" name="Rectangle 1063"/>
          <p:cNvSpPr/>
          <p:nvPr/>
        </p:nvSpPr>
        <p:spPr>
          <a:xfrm>
            <a:off x="5543212" y="1482693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5" name="Rectangle 1064"/>
          <p:cNvSpPr/>
          <p:nvPr/>
        </p:nvSpPr>
        <p:spPr>
          <a:xfrm>
            <a:off x="5987349" y="2370968"/>
            <a:ext cx="212952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66" name="Rectangle 1065"/>
          <p:cNvSpPr/>
          <p:nvPr/>
        </p:nvSpPr>
        <p:spPr>
          <a:xfrm>
            <a:off x="6340047" y="3220053"/>
            <a:ext cx="155615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 Insert your desired text here. </a:t>
            </a:r>
          </a:p>
        </p:txBody>
      </p:sp>
      <p:sp>
        <p:nvSpPr>
          <p:cNvPr id="1081" name="Rectangle 1080"/>
          <p:cNvSpPr/>
          <p:nvPr/>
        </p:nvSpPr>
        <p:spPr>
          <a:xfrm>
            <a:off x="3989013" y="6091693"/>
            <a:ext cx="1361304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2" name="Rectangle 1081"/>
          <p:cNvSpPr/>
          <p:nvPr/>
        </p:nvSpPr>
        <p:spPr>
          <a:xfrm>
            <a:off x="5720708" y="6091693"/>
            <a:ext cx="2618319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3" name="Rectangle 1082"/>
          <p:cNvSpPr/>
          <p:nvPr/>
        </p:nvSpPr>
        <p:spPr>
          <a:xfrm>
            <a:off x="8339285" y="6091693"/>
            <a:ext cx="393310" cy="4571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84" name="TextBox 1083"/>
          <p:cNvSpPr txBox="1"/>
          <p:nvPr/>
        </p:nvSpPr>
        <p:spPr>
          <a:xfrm>
            <a:off x="4317442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sp>
        <p:nvSpPr>
          <p:cNvPr id="1085" name="TextBox 1084"/>
          <p:cNvSpPr txBox="1"/>
          <p:nvPr/>
        </p:nvSpPr>
        <p:spPr>
          <a:xfrm>
            <a:off x="6570467" y="6172155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2.5 year</a:t>
            </a:r>
          </a:p>
        </p:txBody>
      </p:sp>
      <p:sp>
        <p:nvSpPr>
          <p:cNvPr id="1086" name="TextBox 1085"/>
          <p:cNvSpPr txBox="1"/>
          <p:nvPr/>
        </p:nvSpPr>
        <p:spPr>
          <a:xfrm>
            <a:off x="8196714" y="6172155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 year</a:t>
            </a:r>
          </a:p>
        </p:txBody>
      </p:sp>
      <p:grpSp>
        <p:nvGrpSpPr>
          <p:cNvPr id="85" name="Group 84"/>
          <p:cNvGrpSpPr/>
          <p:nvPr/>
        </p:nvGrpSpPr>
        <p:grpSpPr>
          <a:xfrm>
            <a:off x="4574999" y="5072722"/>
            <a:ext cx="637462" cy="955416"/>
            <a:chOff x="657808" y="5193195"/>
            <a:chExt cx="389747" cy="584149"/>
          </a:xfrm>
        </p:grpSpPr>
        <p:sp>
          <p:nvSpPr>
            <p:cNvPr id="86" name="Chevron 85"/>
            <p:cNvSpPr/>
            <p:nvPr/>
          </p:nvSpPr>
          <p:spPr>
            <a:xfrm>
              <a:off x="657808" y="5193195"/>
              <a:ext cx="388849" cy="584149"/>
            </a:xfrm>
            <a:prstGeom prst="chevron">
              <a:avLst>
                <a:gd name="adj" fmla="val 50887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  <p:sp>
          <p:nvSpPr>
            <p:cNvPr id="87" name="Chevron 967"/>
            <p:cNvSpPr/>
            <p:nvPr/>
          </p:nvSpPr>
          <p:spPr>
            <a:xfrm>
              <a:off x="658706" y="5193195"/>
              <a:ext cx="388849" cy="292075"/>
            </a:xfrm>
            <a:custGeom>
              <a:avLst/>
              <a:gdLst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0 w 388849"/>
                <a:gd name="connsiteY4" fmla="*/ 584149 h 584149"/>
                <a:gd name="connsiteX5" fmla="*/ 197874 w 388849"/>
                <a:gd name="connsiteY5" fmla="*/ 292075 h 584149"/>
                <a:gd name="connsiteX6" fmla="*/ 0 w 388849"/>
                <a:gd name="connsiteY6" fmla="*/ 0 h 584149"/>
                <a:gd name="connsiteX0" fmla="*/ 0 w 388849"/>
                <a:gd name="connsiteY0" fmla="*/ 0 h 584149"/>
                <a:gd name="connsiteX1" fmla="*/ 190975 w 388849"/>
                <a:gd name="connsiteY1" fmla="*/ 0 h 584149"/>
                <a:gd name="connsiteX2" fmla="*/ 388849 w 388849"/>
                <a:gd name="connsiteY2" fmla="*/ 292075 h 584149"/>
                <a:gd name="connsiteX3" fmla="*/ 190975 w 388849"/>
                <a:gd name="connsiteY3" fmla="*/ 584149 h 584149"/>
                <a:gd name="connsiteX4" fmla="*/ 197874 w 388849"/>
                <a:gd name="connsiteY4" fmla="*/ 292075 h 584149"/>
                <a:gd name="connsiteX5" fmla="*/ 0 w 388849"/>
                <a:gd name="connsiteY5" fmla="*/ 0 h 584149"/>
                <a:gd name="connsiteX0" fmla="*/ 0 w 388849"/>
                <a:gd name="connsiteY0" fmla="*/ 0 h 292075"/>
                <a:gd name="connsiteX1" fmla="*/ 190975 w 388849"/>
                <a:gd name="connsiteY1" fmla="*/ 0 h 292075"/>
                <a:gd name="connsiteX2" fmla="*/ 388849 w 388849"/>
                <a:gd name="connsiteY2" fmla="*/ 292075 h 292075"/>
                <a:gd name="connsiteX3" fmla="*/ 197874 w 388849"/>
                <a:gd name="connsiteY3" fmla="*/ 292075 h 292075"/>
                <a:gd name="connsiteX4" fmla="*/ 0 w 388849"/>
                <a:gd name="connsiteY4" fmla="*/ 0 h 292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849" h="292075">
                  <a:moveTo>
                    <a:pt x="0" y="0"/>
                  </a:moveTo>
                  <a:lnTo>
                    <a:pt x="190975" y="0"/>
                  </a:lnTo>
                  <a:lnTo>
                    <a:pt x="388849" y="292075"/>
                  </a:lnTo>
                  <a:lnTo>
                    <a:pt x="197874" y="292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solidFill>
                  <a:schemeClr val="tx1"/>
                </a:solidFill>
              </a:endParaRPr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2590800" y="0"/>
            <a:ext cx="9601200" cy="533400"/>
          </a:xfrm>
        </p:spPr>
        <p:txBody>
          <a:bodyPr/>
          <a:lstStyle/>
          <a:p>
            <a:pPr algn="l"/>
            <a:r>
              <a:rPr lang="en-US" sz="3600" b="1" dirty="0"/>
              <a:t>Overall Schedule- SI</a:t>
            </a:r>
          </a:p>
        </p:txBody>
      </p:sp>
    </p:spTree>
    <p:extLst>
      <p:ext uri="{BB962C8B-B14F-4D97-AF65-F5344CB8AC3E}">
        <p14:creationId xmlns:p14="http://schemas.microsoft.com/office/powerpoint/2010/main" val="102251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slidemodel.co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FA7520FF05DD4EB0085BEFAFD5D5D2" ma:contentTypeVersion="2" ma:contentTypeDescription="Create a new document." ma:contentTypeScope="" ma:versionID="0d4377ca219339e692b9e0fffd50a92a">
  <xsd:schema xmlns:xsd="http://www.w3.org/2001/XMLSchema" xmlns:xs="http://www.w3.org/2001/XMLSchema" xmlns:p="http://schemas.microsoft.com/office/2006/metadata/properties" xmlns:ns1="http://schemas.microsoft.com/sharepoint/v3" xmlns:ns2="57b2035c-8ee1-4930-b65d-ae4ad38e4e56" targetNamespace="http://schemas.microsoft.com/office/2006/metadata/properties" ma:root="true" ma:fieldsID="5b54bd669df9bcf1294f7335989bfcb5" ns1:_="" ns2:_="">
    <xsd:import namespace="http://schemas.microsoft.com/sharepoint/v3"/>
    <xsd:import namespace="57b2035c-8ee1-4930-b65d-ae4ad38e4e5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b2035c-8ee1-4930-b65d-ae4ad38e4e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E3D64C-4A83-4154-A7D4-72DDF6ECFE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90E86F5-AA6B-4431-804F-24CB05F593F1}">
  <ds:schemaRefs>
    <ds:schemaRef ds:uri="http://schemas.microsoft.com/office/2006/metadata/properties"/>
    <ds:schemaRef ds:uri="http://www.w3.org/XML/1998/namespace"/>
    <ds:schemaRef ds:uri="57b2035c-8ee1-4930-b65d-ae4ad38e4e56"/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4633F6A9-3676-413D-BD13-956176FD52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7b2035c-8ee1-4930-b65d-ae4ad38e4e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90213</TotalTime>
  <Words>1019</Words>
  <Application>Microsoft Office PowerPoint</Application>
  <PresentationFormat>Widescreen</PresentationFormat>
  <Paragraphs>136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Open Sans</vt:lpstr>
      <vt:lpstr>Office Theme</vt:lpstr>
      <vt:lpstr>1_Office Theme</vt:lpstr>
      <vt:lpstr>PowerPoint Presentation</vt:lpstr>
      <vt:lpstr>Disclaimer</vt:lpstr>
      <vt:lpstr>Steering Committee Constitution Guidelines</vt:lpstr>
      <vt:lpstr>Steering Committee Meeting preparation</vt:lpstr>
      <vt:lpstr>Steering Committee Mandate</vt:lpstr>
      <vt:lpstr>MINIMUM SC ELEMENTS- Reporting TEMPLATE</vt:lpstr>
      <vt:lpstr>Overall Schedule</vt:lpstr>
      <vt:lpstr>Overall Schedule- BC</vt:lpstr>
      <vt:lpstr>Overall Schedule- SI</vt:lpstr>
      <vt:lpstr>Planned Steering Committee Schedule for the Project</vt:lpstr>
      <vt:lpstr>Updates to the key action items from last steering committee</vt:lpstr>
      <vt:lpstr>Project Achievements</vt:lpstr>
      <vt:lpstr>Planned activities for coming month</vt:lpstr>
      <vt:lpstr>Transformation Mandate Status</vt:lpstr>
      <vt:lpstr>SME/ Omanisation Status</vt:lpstr>
      <vt:lpstr>Risks/ Challenges</vt:lpstr>
      <vt:lpstr>Decisions expected with numbering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PMOSteering Committee Guidance</dc:title>
  <dc:subject>PMO Steering Committee</dc:subject>
  <dc:creator>ITA PMO</dc:creator>
  <cp:keywords>PMO</cp:keywords>
  <cp:lastModifiedBy>Noof Sulaiyam Salim al-Harrasi</cp:lastModifiedBy>
  <cp:revision>3611</cp:revision>
  <dcterms:created xsi:type="dcterms:W3CDTF">2006-08-16T00:00:00Z</dcterms:created>
  <dcterms:modified xsi:type="dcterms:W3CDTF">2024-05-15T07:07:29Z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0x01010008FA7520FF05DD4EB0085BEFAFD5D5D2</vt:lpwstr>
  </property>
</Properties>
</file>